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9" r:id="rId3"/>
    <p:sldId id="258" r:id="rId4"/>
    <p:sldId id="260" r:id="rId5"/>
    <p:sldId id="256" r:id="rId6"/>
    <p:sldId id="261" r:id="rId7"/>
    <p:sldId id="262" r:id="rId8"/>
    <p:sldId id="263" r:id="rId9"/>
    <p:sldId id="264" r:id="rId10"/>
    <p:sldId id="265"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D1E0F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99D93A-0AA0-4414-9E94-2027ABE9A23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9217E96-9E56-4009-92D3-DC5FCFF7A77A}"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5EE79-5F60-4FD3-B1BA-89F48E14AC29}" type="slidenum">
              <a:rPr lang="en-US"/>
              <a:pPr/>
              <a:t>10</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9217E96-9E56-4009-92D3-DC5FCFF7A77A}" type="slidenum">
              <a:rPr lang="en-US" smtClean="0"/>
              <a:pPr/>
              <a:t>11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6E4C6-1EAB-4A7C-9A4C-0CBC45029F6C}" type="slidenum">
              <a:rPr lang="en-US"/>
              <a:pPr/>
              <a:t>2</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7AC26-C991-4F7A-B732-F017C48722D7}" type="slidenum">
              <a:rPr lang="en-US"/>
              <a:pPr/>
              <a:t>3</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54285-D7C8-4A70-86B0-47DB1C165610}" type="slidenum">
              <a:rPr lang="en-US"/>
              <a:pPr/>
              <a:t>4</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33F86-DCB6-40F9-9971-446CE48AB11B}" type="slidenum">
              <a:rPr lang="en-US"/>
              <a:pPr/>
              <a:t>5</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7742C-24FF-4085-B6F5-38C2A0D020C5}" type="slidenum">
              <a:rPr lang="en-US"/>
              <a:pPr/>
              <a:t>6</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C9CD8-4C53-41A7-8AA0-51D7B89A7C87}" type="slidenum">
              <a:rPr lang="en-US"/>
              <a:pPr/>
              <a:t>7</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66187-B8B4-4D8B-866E-7CF745390353}" type="slidenum">
              <a:rPr lang="en-US"/>
              <a:pPr/>
              <a:t>8</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8070A-BBC0-4464-8BE8-1F3175128074}" type="slidenum">
              <a:rPr lang="en-US"/>
              <a:pPr/>
              <a:t>9</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1ABF39-8DA6-4F1E-8BC1-88D76DA6D549}"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75E03B-A878-4980-B0D0-45E9BD20FAAF}"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8BD74F-0848-4E00-B12E-CEFA94DF0001}"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ECBA98-D6F3-4FF4-A87C-D0817DCA3F09}"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7526C2-D2F5-4C07-9A06-2011D7136390}"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FC2B9E-2F17-4C0F-9CB3-A417B24AE2B9}"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0E96E1-7FEF-4CCA-95A2-32F442CDC57F}"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56AFF7-216F-44B9-BECB-F6B08609FFF2}"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57C79E-2CBD-4B76-9C50-A63E7E7D2857}"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A972A3-8E7D-423E-8518-C923A553C896}"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22186C-80D3-4125-898B-93F5D9CB763C}"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D1E0F0"/>
            </a:gs>
            <a:gs pos="45000">
              <a:schemeClr val="bg1"/>
            </a:gs>
            <a:gs pos="75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1DEB2E-DD75-4659-87E5-E894DFC2C4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5.jpeg"/><Relationship Id="rId7" Type="http://schemas.openxmlformats.org/officeDocument/2006/relationships/image" Target="../media/image31.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png"/><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5.jpeg"/><Relationship Id="rId7"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pptground2.jpg"/>
          <p:cNvPicPr>
            <a:picLocks noChangeAspect="1"/>
          </p:cNvPicPr>
          <p:nvPr/>
        </p:nvPicPr>
        <p:blipFill>
          <a:blip r:embed="rId3" cstate="screen"/>
          <a:srcRect/>
          <a:stretch>
            <a:fillRect/>
          </a:stretch>
        </p:blipFill>
        <p:spPr bwMode="auto">
          <a:xfrm>
            <a:off x="0" y="4460875"/>
            <a:ext cx="9144000" cy="2397125"/>
          </a:xfrm>
          <a:prstGeom prst="rect">
            <a:avLst/>
          </a:prstGeom>
          <a:noFill/>
          <a:ln w="9525">
            <a:noFill/>
            <a:miter lim="800000"/>
            <a:headEnd/>
            <a:tailEnd/>
          </a:ln>
        </p:spPr>
      </p:pic>
      <p:sp>
        <p:nvSpPr>
          <p:cNvPr id="18" name="Rounded Rectangle 17"/>
          <p:cNvSpPr/>
          <p:nvPr/>
        </p:nvSpPr>
        <p:spPr>
          <a:xfrm>
            <a:off x="3267552" y="1196752"/>
            <a:ext cx="5192880" cy="35283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053" name="Text Box 5"/>
          <p:cNvSpPr txBox="1">
            <a:spLocks noChangeArrowheads="1"/>
          </p:cNvSpPr>
          <p:nvPr/>
        </p:nvSpPr>
        <p:spPr bwMode="auto">
          <a:xfrm>
            <a:off x="3203848" y="1316375"/>
            <a:ext cx="5400426" cy="3231654"/>
          </a:xfrm>
          <a:prstGeom prst="rect">
            <a:avLst/>
          </a:prstGeom>
          <a:noFill/>
          <a:ln w="9525">
            <a:noFill/>
            <a:miter lim="800000"/>
            <a:headEnd/>
            <a:tailEnd/>
          </a:ln>
          <a:effectLst/>
        </p:spPr>
        <p:txBody>
          <a:bodyPr wrap="square">
            <a:spAutoFit/>
          </a:bodyPr>
          <a:lstStyle/>
          <a:p>
            <a:pPr algn="ctr">
              <a:spcBef>
                <a:spcPct val="50000"/>
              </a:spcBef>
              <a:defRPr/>
            </a:pPr>
            <a:r>
              <a:rPr lang="en-GB" sz="6000" dirty="0" smtClean="0">
                <a:solidFill>
                  <a:schemeClr val="accent6">
                    <a:lumMod val="75000"/>
                  </a:schemeClr>
                </a:solidFill>
                <a:latin typeface="Tempus Sans ITC" pitchFamily="82" charset="0"/>
              </a:rPr>
              <a:t>Linen in the</a:t>
            </a:r>
          </a:p>
          <a:p>
            <a:pPr algn="ctr">
              <a:spcBef>
                <a:spcPct val="50000"/>
              </a:spcBef>
              <a:defRPr/>
            </a:pPr>
            <a:r>
              <a:rPr lang="en-GB" sz="6000" dirty="0" smtClean="0">
                <a:solidFill>
                  <a:schemeClr val="accent6">
                    <a:lumMod val="75000"/>
                  </a:schemeClr>
                </a:solidFill>
                <a:latin typeface="Tempus Sans ITC" pitchFamily="82" charset="0"/>
              </a:rPr>
              <a:t>Lagan Valley</a:t>
            </a:r>
          </a:p>
          <a:p>
            <a:pPr algn="ctr">
              <a:spcBef>
                <a:spcPct val="50000"/>
              </a:spcBef>
              <a:defRPr/>
            </a:pPr>
            <a:r>
              <a:rPr lang="en-GB" sz="3600" dirty="0" smtClean="0">
                <a:solidFill>
                  <a:schemeClr val="accent6">
                    <a:lumMod val="75000"/>
                  </a:schemeClr>
                </a:solidFill>
                <a:latin typeface="Tempus Sans ITC" pitchFamily="82" charset="0"/>
              </a:rPr>
              <a:t>From flax to fabric</a:t>
            </a:r>
            <a:endParaRPr lang="en-US" sz="3600" dirty="0">
              <a:solidFill>
                <a:schemeClr val="accent6">
                  <a:lumMod val="75000"/>
                </a:schemeClr>
              </a:solidFill>
              <a:latin typeface="Tempus Sans ITC" pitchFamily="82" charset="0"/>
            </a:endParaRPr>
          </a:p>
        </p:txBody>
      </p:sp>
      <p:pic>
        <p:nvPicPr>
          <p:cNvPr id="2054" name="Picture 20" descr="pptLaganValley.png"/>
          <p:cNvPicPr>
            <a:picLocks noChangeAspect="1"/>
          </p:cNvPicPr>
          <p:nvPr/>
        </p:nvPicPr>
        <p:blipFill>
          <a:blip r:embed="rId4" cstate="screen"/>
          <a:srcRect/>
          <a:stretch>
            <a:fillRect/>
          </a:stretch>
        </p:blipFill>
        <p:spPr bwMode="auto">
          <a:xfrm>
            <a:off x="7164388" y="6219825"/>
            <a:ext cx="1714500" cy="638175"/>
          </a:xfrm>
          <a:prstGeom prst="rect">
            <a:avLst/>
          </a:prstGeom>
          <a:noFill/>
          <a:ln w="9525">
            <a:noFill/>
            <a:miter lim="800000"/>
            <a:headEnd/>
            <a:tailEnd/>
          </a:ln>
        </p:spPr>
      </p:pic>
      <p:sp>
        <p:nvSpPr>
          <p:cNvPr id="2055"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solidFill>
                  <a:schemeClr val="bg1"/>
                </a:solidFill>
                <a:latin typeface="Tempus Sans ITC" pitchFamily="82" charset="0"/>
              </a:rPr>
              <a:t>www.laganvalleylearning.co.uk</a:t>
            </a:r>
          </a:p>
        </p:txBody>
      </p:sp>
      <p:pic>
        <p:nvPicPr>
          <p:cNvPr id="2056" name="Picture 22" descr="pptlaganscape.png"/>
          <p:cNvPicPr>
            <a:picLocks noChangeAspect="1"/>
          </p:cNvPicPr>
          <p:nvPr/>
        </p:nvPicPr>
        <p:blipFill>
          <a:blip r:embed="rId5" cstate="screen"/>
          <a:srcRect/>
          <a:stretch>
            <a:fillRect/>
          </a:stretch>
        </p:blipFill>
        <p:spPr bwMode="auto">
          <a:xfrm>
            <a:off x="7131050" y="188913"/>
            <a:ext cx="1731963" cy="647700"/>
          </a:xfrm>
          <a:prstGeom prst="rect">
            <a:avLst/>
          </a:prstGeom>
          <a:noFill/>
          <a:ln w="9525">
            <a:noFill/>
            <a:miter lim="800000"/>
            <a:headEnd/>
            <a:tailEnd/>
          </a:ln>
        </p:spPr>
      </p:pic>
      <p:pic>
        <p:nvPicPr>
          <p:cNvPr id="2051" name="Picture 18" descr="pptkingfisher.png"/>
          <p:cNvPicPr>
            <a:picLocks noChangeAspect="1"/>
          </p:cNvPicPr>
          <p:nvPr/>
        </p:nvPicPr>
        <p:blipFill>
          <a:blip r:embed="rId6" cstate="screen"/>
          <a:srcRect/>
          <a:stretch>
            <a:fillRect/>
          </a:stretch>
        </p:blipFill>
        <p:spPr bwMode="auto">
          <a:xfrm>
            <a:off x="0" y="333375"/>
            <a:ext cx="3743325" cy="4314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4581" name="Rectangle 5"/>
          <p:cNvSpPr>
            <a:spLocks noChangeArrowheads="1"/>
          </p:cNvSpPr>
          <p:nvPr/>
        </p:nvSpPr>
        <p:spPr bwMode="auto">
          <a:xfrm>
            <a:off x="798612" y="2397770"/>
            <a:ext cx="1181100" cy="311150"/>
          </a:xfrm>
          <a:prstGeom prst="rect">
            <a:avLst/>
          </a:prstGeom>
          <a:noFill/>
          <a:ln w="9525">
            <a:noFill/>
            <a:miter lim="800000"/>
            <a:headEnd/>
            <a:tailEnd/>
          </a:ln>
          <a:effectLst/>
        </p:spPr>
        <p:txBody>
          <a:bodyPr>
            <a:spAutoFit/>
          </a:bodyPr>
          <a:lstStyle/>
          <a:p>
            <a:pPr>
              <a:lnSpc>
                <a:spcPct val="80000"/>
              </a:lnSpc>
              <a:spcBef>
                <a:spcPct val="20000"/>
              </a:spcBef>
            </a:pPr>
            <a:r>
              <a:rPr lang="en-GB" dirty="0"/>
              <a:t>fabric</a:t>
            </a:r>
          </a:p>
        </p:txBody>
      </p:sp>
      <p:sp>
        <p:nvSpPr>
          <p:cNvPr id="24582" name="Text Box 6"/>
          <p:cNvSpPr txBox="1">
            <a:spLocks noChangeArrowheads="1"/>
          </p:cNvSpPr>
          <p:nvPr/>
        </p:nvSpPr>
        <p:spPr bwMode="auto">
          <a:xfrm>
            <a:off x="5796136" y="4221088"/>
            <a:ext cx="1476375" cy="366712"/>
          </a:xfrm>
          <a:prstGeom prst="rect">
            <a:avLst/>
          </a:prstGeom>
          <a:noFill/>
          <a:ln w="9525">
            <a:noFill/>
            <a:miter lim="800000"/>
            <a:headEnd/>
            <a:tailEnd/>
          </a:ln>
          <a:effectLst/>
        </p:spPr>
        <p:txBody>
          <a:bodyPr>
            <a:spAutoFit/>
          </a:bodyPr>
          <a:lstStyle/>
          <a:p>
            <a:pPr>
              <a:spcBef>
                <a:spcPct val="50000"/>
              </a:spcBef>
            </a:pPr>
            <a:r>
              <a:rPr lang="en-GB" dirty="0"/>
              <a:t>fishing nets</a:t>
            </a:r>
            <a:endParaRPr lang="en-US" dirty="0"/>
          </a:p>
        </p:txBody>
      </p:sp>
      <p:sp>
        <p:nvSpPr>
          <p:cNvPr id="24583" name="Text Box 7"/>
          <p:cNvSpPr txBox="1">
            <a:spLocks noChangeArrowheads="1"/>
          </p:cNvSpPr>
          <p:nvPr/>
        </p:nvSpPr>
        <p:spPr bwMode="auto">
          <a:xfrm>
            <a:off x="2051720" y="1340768"/>
            <a:ext cx="1512888" cy="366713"/>
          </a:xfrm>
          <a:prstGeom prst="rect">
            <a:avLst/>
          </a:prstGeom>
          <a:noFill/>
          <a:ln w="9525">
            <a:noFill/>
            <a:miter lim="800000"/>
            <a:headEnd/>
            <a:tailEnd/>
          </a:ln>
          <a:effectLst/>
        </p:spPr>
        <p:txBody>
          <a:bodyPr>
            <a:spAutoFit/>
          </a:bodyPr>
          <a:lstStyle/>
          <a:p>
            <a:pPr>
              <a:spcBef>
                <a:spcPct val="50000"/>
              </a:spcBef>
            </a:pPr>
            <a:r>
              <a:rPr lang="en-GB" dirty="0"/>
              <a:t>furnishings</a:t>
            </a:r>
            <a:endParaRPr lang="en-US" dirty="0"/>
          </a:p>
        </p:txBody>
      </p:sp>
      <p:sp>
        <p:nvSpPr>
          <p:cNvPr id="24584" name="Text Box 8"/>
          <p:cNvSpPr txBox="1">
            <a:spLocks noChangeArrowheads="1"/>
          </p:cNvSpPr>
          <p:nvPr/>
        </p:nvSpPr>
        <p:spPr bwMode="auto">
          <a:xfrm>
            <a:off x="6516216" y="1268760"/>
            <a:ext cx="1152525" cy="366712"/>
          </a:xfrm>
          <a:prstGeom prst="rect">
            <a:avLst/>
          </a:prstGeom>
          <a:noFill/>
          <a:ln w="9525">
            <a:noFill/>
            <a:miter lim="800000"/>
            <a:headEnd/>
            <a:tailEnd/>
          </a:ln>
          <a:effectLst/>
        </p:spPr>
        <p:txBody>
          <a:bodyPr>
            <a:spAutoFit/>
          </a:bodyPr>
          <a:lstStyle/>
          <a:p>
            <a:pPr>
              <a:spcBef>
                <a:spcPct val="50000"/>
              </a:spcBef>
            </a:pPr>
            <a:r>
              <a:rPr lang="en-GB" dirty="0">
                <a:solidFill>
                  <a:schemeClr val="tx2"/>
                </a:solidFill>
              </a:rPr>
              <a:t>sailcloth</a:t>
            </a:r>
            <a:endParaRPr lang="en-US" dirty="0">
              <a:solidFill>
                <a:schemeClr val="tx2"/>
              </a:solidFill>
            </a:endParaRPr>
          </a:p>
        </p:txBody>
      </p:sp>
      <p:sp>
        <p:nvSpPr>
          <p:cNvPr id="24585" name="Text Box 9"/>
          <p:cNvSpPr txBox="1">
            <a:spLocks noChangeArrowheads="1"/>
          </p:cNvSpPr>
          <p:nvPr/>
        </p:nvSpPr>
        <p:spPr bwMode="auto">
          <a:xfrm>
            <a:off x="5795987" y="2708920"/>
            <a:ext cx="1584325" cy="366713"/>
          </a:xfrm>
          <a:prstGeom prst="rect">
            <a:avLst/>
          </a:prstGeom>
          <a:noFill/>
          <a:ln w="9525">
            <a:noFill/>
            <a:miter lim="800000"/>
            <a:headEnd/>
            <a:tailEnd/>
          </a:ln>
          <a:effectLst/>
        </p:spPr>
        <p:txBody>
          <a:bodyPr>
            <a:spAutoFit/>
          </a:bodyPr>
          <a:lstStyle/>
          <a:p>
            <a:pPr>
              <a:spcBef>
                <a:spcPct val="50000"/>
              </a:spcBef>
            </a:pPr>
            <a:r>
              <a:rPr lang="en-GB" dirty="0">
                <a:solidFill>
                  <a:schemeClr val="tx2"/>
                </a:solidFill>
              </a:rPr>
              <a:t>towelling</a:t>
            </a:r>
            <a:endParaRPr lang="en-US" dirty="0">
              <a:solidFill>
                <a:schemeClr val="tx2"/>
              </a:solidFill>
            </a:endParaRPr>
          </a:p>
        </p:txBody>
      </p:sp>
      <p:sp>
        <p:nvSpPr>
          <p:cNvPr id="24586" name="Text Box 10"/>
          <p:cNvSpPr txBox="1">
            <a:spLocks noChangeArrowheads="1"/>
          </p:cNvSpPr>
          <p:nvPr/>
        </p:nvSpPr>
        <p:spPr bwMode="auto">
          <a:xfrm>
            <a:off x="2699792" y="3206304"/>
            <a:ext cx="1801812" cy="366712"/>
          </a:xfrm>
          <a:prstGeom prst="rect">
            <a:avLst/>
          </a:prstGeom>
          <a:noFill/>
          <a:ln w="9525">
            <a:noFill/>
            <a:miter lim="800000"/>
            <a:headEnd/>
            <a:tailEnd/>
          </a:ln>
          <a:effectLst/>
        </p:spPr>
        <p:txBody>
          <a:bodyPr>
            <a:spAutoFit/>
          </a:bodyPr>
          <a:lstStyle/>
          <a:p>
            <a:pPr>
              <a:spcBef>
                <a:spcPct val="50000"/>
              </a:spcBef>
            </a:pPr>
            <a:r>
              <a:rPr lang="en-GB" dirty="0">
                <a:solidFill>
                  <a:schemeClr val="tx2"/>
                </a:solidFill>
              </a:rPr>
              <a:t>artist’s canvas</a:t>
            </a:r>
            <a:endParaRPr lang="en-US" dirty="0">
              <a:solidFill>
                <a:schemeClr val="tx2"/>
              </a:solidFill>
            </a:endParaRPr>
          </a:p>
        </p:txBody>
      </p:sp>
      <p:sp>
        <p:nvSpPr>
          <p:cNvPr id="24587" name="Text Box 11"/>
          <p:cNvSpPr txBox="1">
            <a:spLocks noChangeArrowheads="1"/>
          </p:cNvSpPr>
          <p:nvPr/>
        </p:nvSpPr>
        <p:spPr bwMode="auto">
          <a:xfrm>
            <a:off x="683568" y="3140968"/>
            <a:ext cx="1152525" cy="366712"/>
          </a:xfrm>
          <a:prstGeom prst="rect">
            <a:avLst/>
          </a:prstGeom>
          <a:noFill/>
          <a:ln w="9525">
            <a:noFill/>
            <a:miter lim="800000"/>
            <a:headEnd/>
            <a:tailEnd/>
          </a:ln>
          <a:effectLst/>
        </p:spPr>
        <p:txBody>
          <a:bodyPr>
            <a:spAutoFit/>
          </a:bodyPr>
          <a:lstStyle/>
          <a:p>
            <a:pPr>
              <a:spcBef>
                <a:spcPct val="50000"/>
              </a:spcBef>
            </a:pPr>
            <a:r>
              <a:rPr lang="en-GB" dirty="0">
                <a:solidFill>
                  <a:schemeClr val="tx2"/>
                </a:solidFill>
              </a:rPr>
              <a:t>clothing</a:t>
            </a:r>
            <a:endParaRPr lang="en-US" dirty="0">
              <a:solidFill>
                <a:schemeClr val="tx2"/>
              </a:solidFill>
            </a:endParaRPr>
          </a:p>
        </p:txBody>
      </p:sp>
      <p:sp>
        <p:nvSpPr>
          <p:cNvPr id="24588" name="Text Box 12"/>
          <p:cNvSpPr txBox="1">
            <a:spLocks noChangeArrowheads="1"/>
          </p:cNvSpPr>
          <p:nvPr/>
        </p:nvSpPr>
        <p:spPr bwMode="auto">
          <a:xfrm>
            <a:off x="7811393" y="4149080"/>
            <a:ext cx="1081087" cy="366713"/>
          </a:xfrm>
          <a:prstGeom prst="rect">
            <a:avLst/>
          </a:prstGeom>
          <a:noFill/>
          <a:ln w="9525">
            <a:noFill/>
            <a:miter lim="800000"/>
            <a:headEnd/>
            <a:tailEnd/>
          </a:ln>
          <a:effectLst/>
        </p:spPr>
        <p:txBody>
          <a:bodyPr>
            <a:spAutoFit/>
          </a:bodyPr>
          <a:lstStyle/>
          <a:p>
            <a:pPr>
              <a:spcBef>
                <a:spcPct val="50000"/>
              </a:spcBef>
            </a:pPr>
            <a:r>
              <a:rPr lang="en-GB" dirty="0"/>
              <a:t>paper</a:t>
            </a:r>
            <a:endParaRPr lang="en-US" dirty="0"/>
          </a:p>
        </p:txBody>
      </p:sp>
      <p:sp>
        <p:nvSpPr>
          <p:cNvPr id="24589" name="Text Box 13"/>
          <p:cNvSpPr txBox="1">
            <a:spLocks noChangeArrowheads="1"/>
          </p:cNvSpPr>
          <p:nvPr/>
        </p:nvSpPr>
        <p:spPr bwMode="auto">
          <a:xfrm>
            <a:off x="3347864" y="4437112"/>
            <a:ext cx="1873250" cy="366713"/>
          </a:xfrm>
          <a:prstGeom prst="rect">
            <a:avLst/>
          </a:prstGeom>
          <a:noFill/>
          <a:ln w="9525">
            <a:noFill/>
            <a:miter lim="800000"/>
            <a:headEnd/>
            <a:tailEnd/>
          </a:ln>
          <a:effectLst/>
        </p:spPr>
        <p:txBody>
          <a:bodyPr>
            <a:spAutoFit/>
          </a:bodyPr>
          <a:lstStyle/>
          <a:p>
            <a:pPr>
              <a:spcBef>
                <a:spcPct val="50000"/>
              </a:spcBef>
            </a:pPr>
            <a:r>
              <a:rPr lang="en-GB" dirty="0"/>
              <a:t>medicines</a:t>
            </a:r>
            <a:endParaRPr lang="en-US" dirty="0"/>
          </a:p>
        </p:txBody>
      </p:sp>
      <p:sp>
        <p:nvSpPr>
          <p:cNvPr id="24590" name="Text Box 14"/>
          <p:cNvSpPr txBox="1">
            <a:spLocks noChangeArrowheads="1"/>
          </p:cNvSpPr>
          <p:nvPr/>
        </p:nvSpPr>
        <p:spPr bwMode="auto">
          <a:xfrm>
            <a:off x="3779912" y="1628800"/>
            <a:ext cx="2051050" cy="366712"/>
          </a:xfrm>
          <a:prstGeom prst="rect">
            <a:avLst/>
          </a:prstGeom>
          <a:noFill/>
          <a:ln w="9525">
            <a:noFill/>
            <a:miter lim="800000"/>
            <a:headEnd/>
            <a:tailEnd/>
          </a:ln>
          <a:effectLst/>
        </p:spPr>
        <p:txBody>
          <a:bodyPr>
            <a:spAutoFit/>
          </a:bodyPr>
          <a:lstStyle/>
          <a:p>
            <a:pPr>
              <a:spcBef>
                <a:spcPct val="50000"/>
              </a:spcBef>
            </a:pPr>
            <a:r>
              <a:rPr lang="en-GB" dirty="0">
                <a:solidFill>
                  <a:schemeClr val="tx2"/>
                </a:solidFill>
              </a:rPr>
              <a:t>bandages</a:t>
            </a:r>
            <a:endParaRPr lang="en-US" dirty="0">
              <a:solidFill>
                <a:schemeClr val="tx2"/>
              </a:solidFill>
            </a:endParaRPr>
          </a:p>
        </p:txBody>
      </p:sp>
      <p:sp>
        <p:nvSpPr>
          <p:cNvPr id="24591" name="Text Box 15"/>
          <p:cNvSpPr txBox="1">
            <a:spLocks noChangeArrowheads="1"/>
          </p:cNvSpPr>
          <p:nvPr/>
        </p:nvSpPr>
        <p:spPr bwMode="auto">
          <a:xfrm>
            <a:off x="7235576" y="2486223"/>
            <a:ext cx="1512888" cy="366713"/>
          </a:xfrm>
          <a:prstGeom prst="rect">
            <a:avLst/>
          </a:prstGeom>
          <a:noFill/>
          <a:ln w="9525">
            <a:noFill/>
            <a:miter lim="800000"/>
            <a:headEnd/>
            <a:tailEnd/>
          </a:ln>
          <a:effectLst/>
        </p:spPr>
        <p:txBody>
          <a:bodyPr>
            <a:spAutoFit/>
          </a:bodyPr>
          <a:lstStyle/>
          <a:p>
            <a:pPr>
              <a:spcBef>
                <a:spcPct val="50000"/>
              </a:spcBef>
            </a:pPr>
            <a:r>
              <a:rPr lang="en-GB" dirty="0">
                <a:solidFill>
                  <a:schemeClr val="tx2"/>
                </a:solidFill>
              </a:rPr>
              <a:t>threads</a:t>
            </a:r>
            <a:endParaRPr lang="en-US" dirty="0">
              <a:solidFill>
                <a:schemeClr val="tx2"/>
              </a:solidFill>
            </a:endParaRPr>
          </a:p>
        </p:txBody>
      </p:sp>
      <p:sp>
        <p:nvSpPr>
          <p:cNvPr id="24593" name="Text Box 17"/>
          <p:cNvSpPr txBox="1">
            <a:spLocks noChangeArrowheads="1"/>
          </p:cNvSpPr>
          <p:nvPr/>
        </p:nvSpPr>
        <p:spPr bwMode="auto">
          <a:xfrm>
            <a:off x="539750" y="5013176"/>
            <a:ext cx="4032250" cy="461665"/>
          </a:xfrm>
          <a:prstGeom prst="rect">
            <a:avLst/>
          </a:prstGeom>
          <a:noFill/>
          <a:ln w="9525">
            <a:noFill/>
            <a:miter lim="800000"/>
            <a:headEnd/>
            <a:tailEnd/>
          </a:ln>
          <a:effectLst/>
        </p:spPr>
        <p:txBody>
          <a:bodyPr>
            <a:spAutoFit/>
          </a:bodyPr>
          <a:lstStyle/>
          <a:p>
            <a:pPr>
              <a:spcBef>
                <a:spcPct val="50000"/>
              </a:spcBef>
            </a:pPr>
            <a:r>
              <a:rPr lang="en-GB" sz="2400" dirty="0">
                <a:solidFill>
                  <a:srgbClr val="002060"/>
                </a:solidFill>
                <a:latin typeface="Comic Sans MS" pitchFamily="66" charset="0"/>
              </a:rPr>
              <a:t>Why is it used? </a:t>
            </a:r>
            <a:endParaRPr lang="en-US" sz="2400" dirty="0">
              <a:solidFill>
                <a:srgbClr val="002060"/>
              </a:solidFill>
              <a:latin typeface="Comic Sans MS" pitchFamily="66" charset="0"/>
            </a:endParaRPr>
          </a:p>
        </p:txBody>
      </p:sp>
      <p:sp>
        <p:nvSpPr>
          <p:cNvPr id="24594" name="Text Box 18"/>
          <p:cNvSpPr txBox="1">
            <a:spLocks noChangeArrowheads="1"/>
          </p:cNvSpPr>
          <p:nvPr/>
        </p:nvSpPr>
        <p:spPr bwMode="auto">
          <a:xfrm>
            <a:off x="1907356" y="5373688"/>
            <a:ext cx="2160588" cy="366712"/>
          </a:xfrm>
          <a:prstGeom prst="rect">
            <a:avLst/>
          </a:prstGeom>
          <a:noFill/>
          <a:ln w="9525">
            <a:noFill/>
            <a:miter lim="800000"/>
            <a:headEnd/>
            <a:tailEnd/>
          </a:ln>
          <a:effectLst/>
        </p:spPr>
        <p:txBody>
          <a:bodyPr>
            <a:spAutoFit/>
          </a:bodyPr>
          <a:lstStyle/>
          <a:p>
            <a:pPr>
              <a:spcBef>
                <a:spcPct val="50000"/>
              </a:spcBef>
            </a:pPr>
            <a:r>
              <a:rPr lang="en-GB" dirty="0">
                <a:solidFill>
                  <a:srgbClr val="002060"/>
                </a:solidFill>
                <a:latin typeface="Comic Sans MS" pitchFamily="66" charset="0"/>
              </a:rPr>
              <a:t>Because it’s…</a:t>
            </a:r>
            <a:endParaRPr lang="en-US" dirty="0">
              <a:solidFill>
                <a:srgbClr val="002060"/>
              </a:solidFill>
              <a:latin typeface="Comic Sans MS" pitchFamily="66" charset="0"/>
            </a:endParaRPr>
          </a:p>
        </p:txBody>
      </p:sp>
      <p:sp>
        <p:nvSpPr>
          <p:cNvPr id="24595" name="Rectangle 19"/>
          <p:cNvSpPr>
            <a:spLocks noChangeArrowheads="1"/>
          </p:cNvSpPr>
          <p:nvPr/>
        </p:nvSpPr>
        <p:spPr bwMode="auto">
          <a:xfrm>
            <a:off x="3491880" y="5517232"/>
            <a:ext cx="880369" cy="369332"/>
          </a:xfrm>
          <a:prstGeom prst="rect">
            <a:avLst/>
          </a:prstGeom>
          <a:noFill/>
          <a:ln w="9525">
            <a:noFill/>
            <a:miter lim="800000"/>
            <a:headEnd/>
            <a:tailEnd/>
          </a:ln>
          <a:effectLst/>
        </p:spPr>
        <p:txBody>
          <a:bodyPr wrap="none">
            <a:spAutoFit/>
          </a:bodyPr>
          <a:lstStyle/>
          <a:p>
            <a:r>
              <a:rPr lang="en-GB" dirty="0">
                <a:solidFill>
                  <a:schemeClr val="hlink"/>
                </a:solidFill>
                <a:latin typeface="Comic Sans MS" pitchFamily="66" charset="0"/>
              </a:rPr>
              <a:t>strong</a:t>
            </a:r>
            <a:endParaRPr lang="en-US" dirty="0">
              <a:solidFill>
                <a:schemeClr val="hlink"/>
              </a:solidFill>
              <a:latin typeface="Comic Sans MS" pitchFamily="66" charset="0"/>
            </a:endParaRPr>
          </a:p>
        </p:txBody>
      </p:sp>
      <p:sp>
        <p:nvSpPr>
          <p:cNvPr id="24596" name="Rectangle 20"/>
          <p:cNvSpPr>
            <a:spLocks noChangeArrowheads="1"/>
          </p:cNvSpPr>
          <p:nvPr/>
        </p:nvSpPr>
        <p:spPr bwMode="auto">
          <a:xfrm>
            <a:off x="4211960" y="5147900"/>
            <a:ext cx="995785" cy="369332"/>
          </a:xfrm>
          <a:prstGeom prst="rect">
            <a:avLst/>
          </a:prstGeom>
          <a:noFill/>
          <a:ln w="9525">
            <a:noFill/>
            <a:miter lim="800000"/>
            <a:headEnd/>
            <a:tailEnd/>
          </a:ln>
          <a:effectLst/>
        </p:spPr>
        <p:txBody>
          <a:bodyPr wrap="none">
            <a:spAutoFit/>
          </a:bodyPr>
          <a:lstStyle/>
          <a:p>
            <a:r>
              <a:rPr lang="en-GB" dirty="0">
                <a:solidFill>
                  <a:schemeClr val="hlink"/>
                </a:solidFill>
                <a:latin typeface="Comic Sans MS" pitchFamily="66" charset="0"/>
              </a:rPr>
              <a:t>durable</a:t>
            </a:r>
            <a:endParaRPr lang="en-US" dirty="0">
              <a:solidFill>
                <a:schemeClr val="hlink"/>
              </a:solidFill>
              <a:latin typeface="Comic Sans MS" pitchFamily="66" charset="0"/>
            </a:endParaRPr>
          </a:p>
        </p:txBody>
      </p:sp>
      <p:sp>
        <p:nvSpPr>
          <p:cNvPr id="24597" name="Rectangle 21"/>
          <p:cNvSpPr>
            <a:spLocks noChangeArrowheads="1"/>
          </p:cNvSpPr>
          <p:nvPr/>
        </p:nvSpPr>
        <p:spPr bwMode="auto">
          <a:xfrm>
            <a:off x="7164288" y="5229200"/>
            <a:ext cx="1276311" cy="369332"/>
          </a:xfrm>
          <a:prstGeom prst="rect">
            <a:avLst/>
          </a:prstGeom>
          <a:noFill/>
          <a:ln w="9525">
            <a:noFill/>
            <a:miter lim="800000"/>
            <a:headEnd/>
            <a:tailEnd/>
          </a:ln>
          <a:effectLst/>
        </p:spPr>
        <p:txBody>
          <a:bodyPr wrap="none">
            <a:spAutoFit/>
          </a:bodyPr>
          <a:lstStyle/>
          <a:p>
            <a:r>
              <a:rPr lang="en-GB" dirty="0">
                <a:solidFill>
                  <a:schemeClr val="hlink"/>
                </a:solidFill>
                <a:latin typeface="Comic Sans MS" pitchFamily="66" charset="0"/>
              </a:rPr>
              <a:t>absorbent</a:t>
            </a:r>
            <a:endParaRPr lang="en-US" dirty="0">
              <a:solidFill>
                <a:schemeClr val="hlink"/>
              </a:solidFill>
              <a:latin typeface="Comic Sans MS" pitchFamily="66" charset="0"/>
            </a:endParaRPr>
          </a:p>
        </p:txBody>
      </p:sp>
      <p:sp>
        <p:nvSpPr>
          <p:cNvPr id="24598" name="Rectangle 22"/>
          <p:cNvSpPr>
            <a:spLocks noChangeArrowheads="1"/>
          </p:cNvSpPr>
          <p:nvPr/>
        </p:nvSpPr>
        <p:spPr bwMode="auto">
          <a:xfrm>
            <a:off x="4686692" y="5733256"/>
            <a:ext cx="2837636" cy="369332"/>
          </a:xfrm>
          <a:prstGeom prst="rect">
            <a:avLst/>
          </a:prstGeom>
          <a:noFill/>
          <a:ln w="9525">
            <a:noFill/>
            <a:miter lim="800000"/>
            <a:headEnd/>
            <a:tailEnd/>
          </a:ln>
          <a:effectLst/>
        </p:spPr>
        <p:txBody>
          <a:bodyPr wrap="none">
            <a:spAutoFit/>
          </a:bodyPr>
          <a:lstStyle/>
          <a:p>
            <a:r>
              <a:rPr lang="en-GB" dirty="0">
                <a:solidFill>
                  <a:schemeClr val="hlink"/>
                </a:solidFill>
                <a:latin typeface="Comic Sans MS" pitchFamily="66" charset="0"/>
              </a:rPr>
              <a:t>cool in hot temperatures</a:t>
            </a:r>
            <a:endParaRPr lang="en-US" dirty="0">
              <a:solidFill>
                <a:schemeClr val="hlink"/>
              </a:solidFill>
              <a:latin typeface="Comic Sans MS" pitchFamily="66" charset="0"/>
            </a:endParaRPr>
          </a:p>
        </p:txBody>
      </p:sp>
      <p:sp>
        <p:nvSpPr>
          <p:cNvPr id="24599" name="Rectangle 23"/>
          <p:cNvSpPr>
            <a:spLocks noChangeArrowheads="1"/>
          </p:cNvSpPr>
          <p:nvPr/>
        </p:nvSpPr>
        <p:spPr bwMode="auto">
          <a:xfrm>
            <a:off x="5220072" y="5373216"/>
            <a:ext cx="1656223" cy="369332"/>
          </a:xfrm>
          <a:prstGeom prst="rect">
            <a:avLst/>
          </a:prstGeom>
          <a:noFill/>
          <a:ln w="9525">
            <a:noFill/>
            <a:miter lim="800000"/>
            <a:headEnd/>
            <a:tailEnd/>
          </a:ln>
          <a:effectLst/>
        </p:spPr>
        <p:txBody>
          <a:bodyPr wrap="none">
            <a:spAutoFit/>
          </a:bodyPr>
          <a:lstStyle/>
          <a:p>
            <a:r>
              <a:rPr lang="en-GB" dirty="0">
                <a:solidFill>
                  <a:schemeClr val="hlink"/>
                </a:solidFill>
                <a:latin typeface="Comic Sans MS" pitchFamily="66" charset="0"/>
              </a:rPr>
              <a:t>dirt resistant</a:t>
            </a:r>
            <a:endParaRPr lang="en-US" dirty="0">
              <a:solidFill>
                <a:schemeClr val="hlink"/>
              </a:solidFill>
              <a:latin typeface="Comic Sans MS" pitchFamily="66" charset="0"/>
            </a:endParaRPr>
          </a:p>
        </p:txBody>
      </p:sp>
      <p:pic>
        <p:nvPicPr>
          <p:cNvPr id="24600" name="Picture 24" descr="MC900229791[1]"/>
          <p:cNvPicPr>
            <a:picLocks noChangeAspect="1" noChangeArrowheads="1"/>
          </p:cNvPicPr>
          <p:nvPr/>
        </p:nvPicPr>
        <p:blipFill>
          <a:blip r:embed="rId4" cstate="screen"/>
          <a:srcRect/>
          <a:stretch>
            <a:fillRect/>
          </a:stretch>
        </p:blipFill>
        <p:spPr bwMode="auto">
          <a:xfrm>
            <a:off x="4139952" y="3212976"/>
            <a:ext cx="1776413" cy="1630363"/>
          </a:xfrm>
          <a:prstGeom prst="rect">
            <a:avLst/>
          </a:prstGeom>
          <a:noFill/>
        </p:spPr>
      </p:pic>
      <p:pic>
        <p:nvPicPr>
          <p:cNvPr id="24601" name="Picture 25" descr="MC900441724[1]"/>
          <p:cNvPicPr>
            <a:picLocks noChangeAspect="1" noChangeArrowheads="1"/>
          </p:cNvPicPr>
          <p:nvPr/>
        </p:nvPicPr>
        <p:blipFill>
          <a:blip r:embed="rId5" cstate="screen"/>
          <a:srcRect/>
          <a:stretch>
            <a:fillRect/>
          </a:stretch>
        </p:blipFill>
        <p:spPr bwMode="auto">
          <a:xfrm>
            <a:off x="7020272" y="3140968"/>
            <a:ext cx="1371600" cy="1371600"/>
          </a:xfrm>
          <a:prstGeom prst="rect">
            <a:avLst/>
          </a:prstGeom>
          <a:noFill/>
        </p:spPr>
      </p:pic>
      <p:pic>
        <p:nvPicPr>
          <p:cNvPr id="24602" name="Picture 26" descr="MM900354769[1]"/>
          <p:cNvPicPr>
            <a:picLocks noChangeAspect="1" noChangeArrowheads="1" noCrop="1"/>
          </p:cNvPicPr>
          <p:nvPr/>
        </p:nvPicPr>
        <p:blipFill>
          <a:blip r:embed="rId6" cstate="screen"/>
          <a:srcRect/>
          <a:stretch>
            <a:fillRect/>
          </a:stretch>
        </p:blipFill>
        <p:spPr bwMode="auto">
          <a:xfrm>
            <a:off x="7092280" y="1556792"/>
            <a:ext cx="904875" cy="977900"/>
          </a:xfrm>
          <a:prstGeom prst="rect">
            <a:avLst/>
          </a:prstGeom>
          <a:noFill/>
        </p:spPr>
      </p:pic>
      <p:pic>
        <p:nvPicPr>
          <p:cNvPr id="24603" name="Picture 27" descr="MM900356611[1]"/>
          <p:cNvPicPr>
            <a:picLocks noChangeAspect="1" noChangeArrowheads="1" noCrop="1"/>
          </p:cNvPicPr>
          <p:nvPr/>
        </p:nvPicPr>
        <p:blipFill>
          <a:blip r:embed="rId7" cstate="screen"/>
          <a:srcRect/>
          <a:stretch>
            <a:fillRect/>
          </a:stretch>
        </p:blipFill>
        <p:spPr bwMode="auto">
          <a:xfrm>
            <a:off x="971600" y="3212976"/>
            <a:ext cx="1657350" cy="1657350"/>
          </a:xfrm>
          <a:prstGeom prst="rect">
            <a:avLst/>
          </a:prstGeom>
          <a:noFill/>
        </p:spPr>
      </p:pic>
      <p:pic>
        <p:nvPicPr>
          <p:cNvPr id="24604" name="Picture 28" descr="MM900040903[1]"/>
          <p:cNvPicPr>
            <a:picLocks noChangeAspect="1" noChangeArrowheads="1" noCrop="1"/>
          </p:cNvPicPr>
          <p:nvPr/>
        </p:nvPicPr>
        <p:blipFill>
          <a:blip r:embed="rId8" cstate="screen"/>
          <a:srcRect/>
          <a:stretch>
            <a:fillRect/>
          </a:stretch>
        </p:blipFill>
        <p:spPr bwMode="auto">
          <a:xfrm>
            <a:off x="2123728" y="2204864"/>
            <a:ext cx="2232025" cy="974725"/>
          </a:xfrm>
          <a:prstGeom prst="rect">
            <a:avLst/>
          </a:prstGeom>
          <a:noFill/>
        </p:spPr>
      </p:pic>
      <p:pic>
        <p:nvPicPr>
          <p:cNvPr id="24605" name="Picture 29" descr="MM900283894[1]"/>
          <p:cNvPicPr>
            <a:picLocks noChangeAspect="1" noChangeArrowheads="1" noCrop="1"/>
          </p:cNvPicPr>
          <p:nvPr/>
        </p:nvPicPr>
        <p:blipFill>
          <a:blip r:embed="rId9" cstate="screen"/>
          <a:srcRect/>
          <a:stretch>
            <a:fillRect/>
          </a:stretch>
        </p:blipFill>
        <p:spPr bwMode="auto">
          <a:xfrm>
            <a:off x="5364088" y="908720"/>
            <a:ext cx="982663" cy="1930400"/>
          </a:xfrm>
          <a:prstGeom prst="rect">
            <a:avLst/>
          </a:prstGeom>
          <a:noFill/>
        </p:spPr>
      </p:pic>
      <p:pic>
        <p:nvPicPr>
          <p:cNvPr id="24606" name="Picture 30" descr="dglxasset[2]"/>
          <p:cNvPicPr>
            <a:picLocks noChangeAspect="1" noChangeArrowheads="1"/>
          </p:cNvPicPr>
          <p:nvPr/>
        </p:nvPicPr>
        <p:blipFill>
          <a:blip r:embed="rId10" cstate="screen"/>
          <a:srcRect/>
          <a:stretch>
            <a:fillRect/>
          </a:stretch>
        </p:blipFill>
        <p:spPr bwMode="auto">
          <a:xfrm>
            <a:off x="611560" y="1124744"/>
            <a:ext cx="1249363" cy="1289050"/>
          </a:xfrm>
          <a:prstGeom prst="rect">
            <a:avLst/>
          </a:prstGeom>
          <a:noFill/>
        </p:spPr>
      </p:pic>
      <p:sp>
        <p:nvSpPr>
          <p:cNvPr id="32" name="Rectangle 2"/>
          <p:cNvSpPr txBox="1">
            <a:spLocks noChangeArrowheads="1"/>
          </p:cNvSpPr>
          <p:nvPr/>
        </p:nvSpPr>
        <p:spPr>
          <a:xfrm>
            <a:off x="45720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What kind of things are made from linen?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pptground2.jpg"/>
          <p:cNvPicPr>
            <a:picLocks noChangeAspect="1"/>
          </p:cNvPicPr>
          <p:nvPr/>
        </p:nvPicPr>
        <p:blipFill>
          <a:blip r:embed="rId3" cstate="screen"/>
          <a:srcRect/>
          <a:stretch>
            <a:fillRect/>
          </a:stretch>
        </p:blipFill>
        <p:spPr bwMode="auto">
          <a:xfrm>
            <a:off x="0" y="4460875"/>
            <a:ext cx="9144000" cy="2397125"/>
          </a:xfrm>
          <a:prstGeom prst="rect">
            <a:avLst/>
          </a:prstGeom>
          <a:noFill/>
          <a:ln w="9525">
            <a:noFill/>
            <a:miter lim="800000"/>
            <a:headEnd/>
            <a:tailEnd/>
          </a:ln>
        </p:spPr>
      </p:pic>
      <p:pic>
        <p:nvPicPr>
          <p:cNvPr id="2054" name="Picture 20" descr="pptLaganValley.png"/>
          <p:cNvPicPr>
            <a:picLocks noChangeAspect="1"/>
          </p:cNvPicPr>
          <p:nvPr/>
        </p:nvPicPr>
        <p:blipFill>
          <a:blip r:embed="rId4" cstate="screen"/>
          <a:srcRect/>
          <a:stretch>
            <a:fillRect/>
          </a:stretch>
        </p:blipFill>
        <p:spPr bwMode="auto">
          <a:xfrm>
            <a:off x="7164388" y="6219825"/>
            <a:ext cx="1714500" cy="638175"/>
          </a:xfrm>
          <a:prstGeom prst="rect">
            <a:avLst/>
          </a:prstGeom>
          <a:noFill/>
          <a:ln w="9525">
            <a:noFill/>
            <a:miter lim="800000"/>
            <a:headEnd/>
            <a:tailEnd/>
          </a:ln>
        </p:spPr>
      </p:pic>
      <p:sp>
        <p:nvSpPr>
          <p:cNvPr id="2055"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solidFill>
                  <a:schemeClr val="bg1"/>
                </a:solidFill>
                <a:latin typeface="Tempus Sans ITC" pitchFamily="82" charset="0"/>
              </a:rPr>
              <a:t>www.laganvalleylearning.co.uk</a:t>
            </a:r>
          </a:p>
        </p:txBody>
      </p:sp>
      <p:pic>
        <p:nvPicPr>
          <p:cNvPr id="2056" name="Picture 22" descr="pptlaganscape.png"/>
          <p:cNvPicPr>
            <a:picLocks noChangeAspect="1"/>
          </p:cNvPicPr>
          <p:nvPr/>
        </p:nvPicPr>
        <p:blipFill>
          <a:blip r:embed="rId5" cstate="screen"/>
          <a:srcRect/>
          <a:stretch>
            <a:fillRect/>
          </a:stretch>
        </p:blipFill>
        <p:spPr bwMode="auto">
          <a:xfrm>
            <a:off x="7131050" y="188913"/>
            <a:ext cx="1731963" cy="647700"/>
          </a:xfrm>
          <a:prstGeom prst="rect">
            <a:avLst/>
          </a:prstGeom>
          <a:noFill/>
          <a:ln w="9525">
            <a:noFill/>
            <a:miter lim="800000"/>
            <a:headEnd/>
            <a:tailEnd/>
          </a:ln>
        </p:spPr>
      </p:pic>
      <p:pic>
        <p:nvPicPr>
          <p:cNvPr id="2051" name="Picture 18" descr="pptkingfisher.png"/>
          <p:cNvPicPr>
            <a:picLocks noChangeAspect="1"/>
          </p:cNvPicPr>
          <p:nvPr/>
        </p:nvPicPr>
        <p:blipFill>
          <a:blip r:embed="rId6" cstate="screen"/>
          <a:srcRect/>
          <a:stretch>
            <a:fillRect/>
          </a:stretch>
        </p:blipFill>
        <p:spPr bwMode="auto">
          <a:xfrm>
            <a:off x="0" y="333375"/>
            <a:ext cx="3743325" cy="4314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2292" name="Text Box 4"/>
          <p:cNvSpPr txBox="1">
            <a:spLocks noChangeArrowheads="1"/>
          </p:cNvSpPr>
          <p:nvPr/>
        </p:nvSpPr>
        <p:spPr bwMode="auto">
          <a:xfrm>
            <a:off x="539552" y="1052736"/>
            <a:ext cx="4319786" cy="1477328"/>
          </a:xfrm>
          <a:prstGeom prst="rect">
            <a:avLst/>
          </a:prstGeom>
          <a:noFill/>
          <a:ln w="9525">
            <a:noFill/>
            <a:miter lim="800000"/>
            <a:headEnd/>
            <a:tailEnd/>
          </a:ln>
          <a:effectLst/>
        </p:spPr>
        <p:txBody>
          <a:bodyPr wrap="square">
            <a:spAutoFit/>
          </a:bodyPr>
          <a:lstStyle/>
          <a:p>
            <a:r>
              <a:rPr lang="en-US" dirty="0">
                <a:solidFill>
                  <a:srgbClr val="002060"/>
                </a:solidFill>
                <a:latin typeface="Comic Sans MS" pitchFamily="66" charset="0"/>
              </a:rPr>
              <a:t>Linen comes from the </a:t>
            </a:r>
            <a:r>
              <a:rPr lang="en-US" dirty="0">
                <a:solidFill>
                  <a:schemeClr val="accent1">
                    <a:lumMod val="50000"/>
                  </a:schemeClr>
                </a:solidFill>
                <a:latin typeface="Comic Sans MS" pitchFamily="66" charset="0"/>
              </a:rPr>
              <a:t>flax plant</a:t>
            </a:r>
            <a:r>
              <a:rPr lang="en-US" dirty="0">
                <a:solidFill>
                  <a:srgbClr val="002060"/>
                </a:solidFill>
                <a:latin typeface="Comic Sans MS" pitchFamily="66" charset="0"/>
              </a:rPr>
              <a:t>. Flax is a tall plant, with blue flowers and long fibers which make it easy to spin into thread. Flax was sown in spring, usually around April</a:t>
            </a:r>
          </a:p>
        </p:txBody>
      </p:sp>
      <p:pic>
        <p:nvPicPr>
          <p:cNvPr id="12295" name="Picture 7" descr="flax1"/>
          <p:cNvPicPr>
            <a:picLocks noChangeAspect="1" noChangeArrowheads="1"/>
          </p:cNvPicPr>
          <p:nvPr/>
        </p:nvPicPr>
        <p:blipFill>
          <a:blip r:embed="rId4" cstate="screen"/>
          <a:srcRect/>
          <a:stretch>
            <a:fillRect/>
          </a:stretch>
        </p:blipFill>
        <p:spPr bwMode="auto">
          <a:xfrm>
            <a:off x="5003800" y="1268760"/>
            <a:ext cx="3456383"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6" name="Picture 8" descr="pullingflax1910"/>
          <p:cNvPicPr>
            <a:picLocks noChangeAspect="1" noChangeArrowheads="1"/>
          </p:cNvPicPr>
          <p:nvPr/>
        </p:nvPicPr>
        <p:blipFill>
          <a:blip r:embed="rId5" cstate="screen"/>
          <a:srcRect/>
          <a:stretch>
            <a:fillRect/>
          </a:stretch>
        </p:blipFill>
        <p:spPr bwMode="auto">
          <a:xfrm>
            <a:off x="611561" y="3140969"/>
            <a:ext cx="4032448" cy="2750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7" name="Text Box 9"/>
          <p:cNvSpPr txBox="1">
            <a:spLocks noChangeArrowheads="1"/>
          </p:cNvSpPr>
          <p:nvPr/>
        </p:nvSpPr>
        <p:spPr bwMode="auto">
          <a:xfrm>
            <a:off x="4716016" y="4437112"/>
            <a:ext cx="3816423" cy="1477328"/>
          </a:xfrm>
          <a:prstGeom prst="rect">
            <a:avLst/>
          </a:prstGeom>
          <a:noFill/>
          <a:ln w="9525">
            <a:noFill/>
            <a:miter lim="800000"/>
            <a:headEnd/>
            <a:tailEnd/>
          </a:ln>
          <a:effectLst/>
        </p:spPr>
        <p:txBody>
          <a:bodyPr wrap="square">
            <a:spAutoFit/>
          </a:bodyPr>
          <a:lstStyle/>
          <a:p>
            <a:pPr algn="r">
              <a:spcBef>
                <a:spcPct val="50000"/>
              </a:spcBef>
            </a:pPr>
            <a:r>
              <a:rPr lang="en-GB" dirty="0">
                <a:solidFill>
                  <a:srgbClr val="002060"/>
                </a:solidFill>
                <a:latin typeface="Comic Sans MS" pitchFamily="66" charset="0"/>
              </a:rPr>
              <a:t>Local farmers would have grown the flax plant. Then they have would harvested the crop in August by pulling it from the ground by the root. </a:t>
            </a:r>
            <a:endParaRPr lang="en-US" dirty="0">
              <a:solidFill>
                <a:srgbClr val="002060"/>
              </a:solidFill>
              <a:latin typeface="Comic Sans MS" pitchFamily="66" charset="0"/>
            </a:endParaRPr>
          </a:p>
        </p:txBody>
      </p:sp>
      <p:sp>
        <p:nvSpPr>
          <p:cNvPr id="9" name="Rectangle 2"/>
          <p:cNvSpPr txBox="1">
            <a:spLocks noChangeArrowheads="1"/>
          </p:cNvSpPr>
          <p:nvPr/>
        </p:nvSpPr>
        <p:spPr>
          <a:xfrm>
            <a:off x="45720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From flax to fabric</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8208" name="Picture 16" descr="Subscriptions"/>
          <p:cNvPicPr>
            <a:picLocks noChangeAspect="1" noChangeArrowheads="1"/>
          </p:cNvPicPr>
          <p:nvPr/>
        </p:nvPicPr>
        <p:blipFill>
          <a:blip r:embed="rId4"/>
          <a:srcRect/>
          <a:stretch>
            <a:fillRect/>
          </a:stretch>
        </p:blipFill>
        <p:spPr bwMode="auto">
          <a:xfrm>
            <a:off x="4572000" y="4200525"/>
            <a:ext cx="9525" cy="9525"/>
          </a:xfrm>
          <a:prstGeom prst="rect">
            <a:avLst/>
          </a:prstGeom>
          <a:noFill/>
        </p:spPr>
      </p:pic>
      <p:pic>
        <p:nvPicPr>
          <p:cNvPr id="8215" name="Picture 23" descr="flax"/>
          <p:cNvPicPr>
            <a:picLocks noChangeAspect="1" noChangeArrowheads="1"/>
          </p:cNvPicPr>
          <p:nvPr/>
        </p:nvPicPr>
        <p:blipFill>
          <a:blip r:embed="rId5" cstate="screen"/>
          <a:srcRect/>
          <a:stretch>
            <a:fillRect/>
          </a:stretch>
        </p:blipFill>
        <p:spPr bwMode="auto">
          <a:xfrm>
            <a:off x="611560" y="1219572"/>
            <a:ext cx="428625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216" name="Rectangle 24"/>
          <p:cNvSpPr>
            <a:spLocks noChangeArrowheads="1"/>
          </p:cNvSpPr>
          <p:nvPr/>
        </p:nvSpPr>
        <p:spPr bwMode="auto">
          <a:xfrm>
            <a:off x="5076130" y="1170618"/>
            <a:ext cx="3456310" cy="1754326"/>
          </a:xfrm>
          <a:prstGeom prst="rect">
            <a:avLst/>
          </a:prstGeom>
          <a:noFill/>
          <a:ln w="9525">
            <a:noFill/>
            <a:miter lim="800000"/>
            <a:headEnd/>
            <a:tailEnd/>
          </a:ln>
          <a:effectLst/>
        </p:spPr>
        <p:txBody>
          <a:bodyPr wrap="square">
            <a:spAutoFit/>
          </a:bodyPr>
          <a:lstStyle/>
          <a:p>
            <a:pPr algn="r"/>
            <a:r>
              <a:rPr lang="en-US" dirty="0">
                <a:solidFill>
                  <a:srgbClr val="002060"/>
                </a:solidFill>
                <a:latin typeface="Comic Sans MS" pitchFamily="66" charset="0"/>
              </a:rPr>
              <a:t>Bundles of flax were put into a pond or slow moving river for retting (rotting). After two weeks the stems would have been soft and they would have been taken out and dried.</a:t>
            </a:r>
          </a:p>
        </p:txBody>
      </p:sp>
      <p:sp>
        <p:nvSpPr>
          <p:cNvPr id="8224" name="Rectangle 32"/>
          <p:cNvSpPr>
            <a:spLocks noChangeArrowheads="1"/>
          </p:cNvSpPr>
          <p:nvPr/>
        </p:nvSpPr>
        <p:spPr bwMode="auto">
          <a:xfrm>
            <a:off x="-1331764" y="4365104"/>
            <a:ext cx="9936212" cy="593432"/>
          </a:xfrm>
          <a:prstGeom prst="rect">
            <a:avLst/>
          </a:prstGeom>
          <a:noFill/>
          <a:ln w="9525">
            <a:noFill/>
            <a:miter lim="800000"/>
            <a:headEnd/>
            <a:tailEnd/>
          </a:ln>
          <a:effectLst/>
        </p:spPr>
        <p:txBody>
          <a:bodyPr wrap="square">
            <a:spAutoFit/>
          </a:bodyPr>
          <a:lstStyle/>
          <a:p>
            <a:pPr lvl="4">
              <a:lnSpc>
                <a:spcPct val="80000"/>
              </a:lnSpc>
              <a:spcBef>
                <a:spcPct val="20000"/>
              </a:spcBef>
            </a:pPr>
            <a:endParaRPr lang="en-GB" dirty="0">
              <a:solidFill>
                <a:srgbClr val="CC6600"/>
              </a:solidFill>
              <a:latin typeface="Comic Sans MS" pitchFamily="66" charset="0"/>
            </a:endParaRPr>
          </a:p>
          <a:p>
            <a:pPr lvl="4">
              <a:lnSpc>
                <a:spcPct val="80000"/>
              </a:lnSpc>
              <a:spcBef>
                <a:spcPct val="20000"/>
              </a:spcBef>
            </a:pPr>
            <a:r>
              <a:rPr lang="en-GB" dirty="0">
                <a:solidFill>
                  <a:schemeClr val="accent1">
                    <a:lumMod val="50000"/>
                  </a:schemeClr>
                </a:solidFill>
                <a:latin typeface="Comic Sans MS" pitchFamily="66" charset="0"/>
              </a:rPr>
              <a:t>They were weighted down, usually with stones or wood. </a:t>
            </a:r>
          </a:p>
        </p:txBody>
      </p:sp>
      <p:sp>
        <p:nvSpPr>
          <p:cNvPr id="8226" name="Rectangle 34"/>
          <p:cNvSpPr>
            <a:spLocks noChangeArrowheads="1"/>
          </p:cNvSpPr>
          <p:nvPr/>
        </p:nvSpPr>
        <p:spPr bwMode="auto">
          <a:xfrm>
            <a:off x="-1476672" y="5157192"/>
            <a:ext cx="9432926" cy="590931"/>
          </a:xfrm>
          <a:prstGeom prst="rect">
            <a:avLst/>
          </a:prstGeom>
          <a:noFill/>
          <a:ln w="9525">
            <a:noFill/>
            <a:miter lim="800000"/>
            <a:headEnd/>
            <a:tailEnd/>
          </a:ln>
          <a:effectLst/>
        </p:spPr>
        <p:txBody>
          <a:bodyPr>
            <a:spAutoFit/>
          </a:bodyPr>
          <a:lstStyle/>
          <a:p>
            <a:pPr lvl="4">
              <a:lnSpc>
                <a:spcPct val="80000"/>
              </a:lnSpc>
              <a:spcBef>
                <a:spcPct val="20000"/>
              </a:spcBef>
            </a:pPr>
            <a:r>
              <a:rPr lang="en-GB" dirty="0">
                <a:solidFill>
                  <a:srgbClr val="002060"/>
                </a:solidFill>
                <a:latin typeface="Comic Sans MS" pitchFamily="66" charset="0"/>
              </a:rPr>
              <a:t>Why would retting time have to be carefully judged?</a:t>
            </a:r>
          </a:p>
          <a:p>
            <a:pPr lvl="4">
              <a:lnSpc>
                <a:spcPct val="80000"/>
              </a:lnSpc>
              <a:spcBef>
                <a:spcPct val="20000"/>
              </a:spcBef>
            </a:pPr>
            <a:r>
              <a:rPr lang="en-GB" dirty="0">
                <a:solidFill>
                  <a:srgbClr val="FF6699"/>
                </a:solidFill>
                <a:latin typeface="Comic Sans MS" pitchFamily="66" charset="0"/>
              </a:rPr>
              <a:t> </a:t>
            </a:r>
          </a:p>
        </p:txBody>
      </p:sp>
      <p:sp>
        <p:nvSpPr>
          <p:cNvPr id="8227" name="Rectangle 35"/>
          <p:cNvSpPr>
            <a:spLocks noChangeArrowheads="1"/>
          </p:cNvSpPr>
          <p:nvPr/>
        </p:nvSpPr>
        <p:spPr bwMode="auto">
          <a:xfrm>
            <a:off x="-1297187" y="5517232"/>
            <a:ext cx="10189667" cy="535531"/>
          </a:xfrm>
          <a:prstGeom prst="rect">
            <a:avLst/>
          </a:prstGeom>
          <a:noFill/>
          <a:ln w="9525">
            <a:noFill/>
            <a:miter lim="800000"/>
            <a:headEnd/>
            <a:tailEnd/>
          </a:ln>
          <a:effectLst/>
        </p:spPr>
        <p:txBody>
          <a:bodyPr wrap="square">
            <a:spAutoFit/>
          </a:bodyPr>
          <a:lstStyle/>
          <a:p>
            <a:pPr lvl="4">
              <a:lnSpc>
                <a:spcPct val="80000"/>
              </a:lnSpc>
              <a:spcBef>
                <a:spcPct val="20000"/>
              </a:spcBef>
            </a:pPr>
            <a:r>
              <a:rPr lang="en-GB" dirty="0">
                <a:solidFill>
                  <a:schemeClr val="accent1">
                    <a:lumMod val="50000"/>
                  </a:schemeClr>
                </a:solidFill>
                <a:latin typeface="Comic Sans MS" pitchFamily="66" charset="0"/>
              </a:rPr>
              <a:t>Under-retting made separating the stalks difficult, and over-retting weakened the fibre. </a:t>
            </a:r>
          </a:p>
        </p:txBody>
      </p:sp>
      <p:sp>
        <p:nvSpPr>
          <p:cNvPr id="8229" name="Text Box 37"/>
          <p:cNvSpPr txBox="1">
            <a:spLocks noChangeArrowheads="1"/>
          </p:cNvSpPr>
          <p:nvPr/>
        </p:nvSpPr>
        <p:spPr bwMode="auto">
          <a:xfrm>
            <a:off x="395536" y="4233282"/>
            <a:ext cx="8208912" cy="369332"/>
          </a:xfrm>
          <a:prstGeom prst="rect">
            <a:avLst/>
          </a:prstGeom>
          <a:noFill/>
          <a:ln w="9525">
            <a:noFill/>
            <a:miter lim="800000"/>
            <a:headEnd/>
            <a:tailEnd/>
          </a:ln>
          <a:effectLst/>
        </p:spPr>
        <p:txBody>
          <a:bodyPr wrap="square">
            <a:spAutoFit/>
          </a:bodyPr>
          <a:lstStyle/>
          <a:p>
            <a:pPr>
              <a:spcBef>
                <a:spcPct val="50000"/>
              </a:spcBef>
            </a:pPr>
            <a:r>
              <a:rPr lang="en-GB" dirty="0">
                <a:solidFill>
                  <a:srgbClr val="002060"/>
                </a:solidFill>
                <a:latin typeface="Comic Sans MS" pitchFamily="66" charset="0"/>
              </a:rPr>
              <a:t>How could they have stopped the stalk bundles from floating away?</a:t>
            </a:r>
            <a:endParaRPr lang="en-US" dirty="0">
              <a:solidFill>
                <a:srgbClr val="002060"/>
              </a:solidFill>
              <a:latin typeface="Comic Sans MS" pitchFamily="66" charset="0"/>
            </a:endParaRPr>
          </a:p>
        </p:txBody>
      </p:sp>
      <p:sp>
        <p:nvSpPr>
          <p:cNvPr id="12" name="Rectangle 2"/>
          <p:cNvSpPr txBox="1">
            <a:spLocks noChangeArrowheads="1"/>
          </p:cNvSpPr>
          <p:nvPr/>
        </p:nvSpPr>
        <p:spPr>
          <a:xfrm>
            <a:off x="45720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Retting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4">
                                            <p:txEl>
                                              <p:pRg st="1" end="1"/>
                                            </p:txEl>
                                          </p:spTgt>
                                        </p:tgtEl>
                                        <p:attrNameLst>
                                          <p:attrName>style.visibility</p:attrName>
                                        </p:attrNameLst>
                                      </p:cBhvr>
                                      <p:to>
                                        <p:strVal val="visible"/>
                                      </p:to>
                                    </p:set>
                                    <p:animEffect transition="in" filter="fade">
                                      <p:cBhvr>
                                        <p:cTn id="7" dur="1000"/>
                                        <p:tgtEl>
                                          <p:spTgt spid="82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27">
                                            <p:txEl>
                                              <p:pRg st="0" end="0"/>
                                            </p:txEl>
                                          </p:spTgt>
                                        </p:tgtEl>
                                        <p:attrNameLst>
                                          <p:attrName>style.visibility</p:attrName>
                                        </p:attrNameLst>
                                      </p:cBhvr>
                                      <p:to>
                                        <p:strVal val="visible"/>
                                      </p:to>
                                    </p:set>
                                    <p:animEffect transition="in" filter="fade">
                                      <p:cBhvr>
                                        <p:cTn id="12" dur="1000"/>
                                        <p:tgtEl>
                                          <p:spTgt spid="8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4340" name="Rectangle 4"/>
          <p:cNvSpPr>
            <a:spLocks noChangeArrowheads="1"/>
          </p:cNvSpPr>
          <p:nvPr/>
        </p:nvSpPr>
        <p:spPr bwMode="auto">
          <a:xfrm>
            <a:off x="539552" y="1030082"/>
            <a:ext cx="7992888" cy="646331"/>
          </a:xfrm>
          <a:prstGeom prst="rect">
            <a:avLst/>
          </a:prstGeom>
          <a:noFill/>
          <a:ln w="9525">
            <a:noFill/>
            <a:miter lim="800000"/>
            <a:headEnd/>
            <a:tailEnd/>
          </a:ln>
          <a:effectLst/>
        </p:spPr>
        <p:txBody>
          <a:bodyPr wrap="square" anchor="ctr">
            <a:spAutoFit/>
          </a:bodyPr>
          <a:lstStyle/>
          <a:p>
            <a:r>
              <a:rPr lang="en-US" dirty="0">
                <a:solidFill>
                  <a:schemeClr val="accent2">
                    <a:lumMod val="75000"/>
                  </a:schemeClr>
                </a:solidFill>
                <a:latin typeface="Comic Sans MS" pitchFamily="66" charset="0"/>
              </a:rPr>
              <a:t>Dressing the flax is the term given to removing the straw from the </a:t>
            </a:r>
            <a:r>
              <a:rPr lang="en-US" dirty="0" err="1" smtClean="0">
                <a:solidFill>
                  <a:schemeClr val="accent2">
                    <a:lumMod val="75000"/>
                  </a:schemeClr>
                </a:solidFill>
                <a:latin typeface="Comic Sans MS" pitchFamily="66" charset="0"/>
              </a:rPr>
              <a:t>fibres</a:t>
            </a:r>
            <a:r>
              <a:rPr lang="en-US" dirty="0">
                <a:solidFill>
                  <a:schemeClr val="accent2">
                    <a:lumMod val="75000"/>
                  </a:schemeClr>
                </a:solidFill>
                <a:latin typeface="Comic Sans MS" pitchFamily="66" charset="0"/>
              </a:rPr>
              <a:t>. </a:t>
            </a:r>
          </a:p>
        </p:txBody>
      </p:sp>
      <p:pic>
        <p:nvPicPr>
          <p:cNvPr id="14341" name="Picture 5" descr="80px-Harfleur_-_Compagnons_duellistes_-_battage_du_lin"/>
          <p:cNvPicPr>
            <a:picLocks noChangeAspect="1" noChangeArrowheads="1"/>
          </p:cNvPicPr>
          <p:nvPr/>
        </p:nvPicPr>
        <p:blipFill>
          <a:blip r:embed="rId4" cstate="screen"/>
          <a:srcRect/>
          <a:stretch>
            <a:fillRect/>
          </a:stretch>
        </p:blipFill>
        <p:spPr bwMode="auto">
          <a:xfrm>
            <a:off x="683569" y="1988840"/>
            <a:ext cx="2592288" cy="3899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8" name="Text Box 12"/>
          <p:cNvSpPr txBox="1">
            <a:spLocks noChangeArrowheads="1"/>
          </p:cNvSpPr>
          <p:nvPr/>
        </p:nvSpPr>
        <p:spPr bwMode="auto">
          <a:xfrm>
            <a:off x="3492996" y="1916832"/>
            <a:ext cx="1943100" cy="2894012"/>
          </a:xfrm>
          <a:prstGeom prst="rect">
            <a:avLst/>
          </a:prstGeom>
          <a:noFill/>
          <a:ln w="9525">
            <a:noFill/>
            <a:miter lim="800000"/>
            <a:headEnd/>
            <a:tailEnd/>
          </a:ln>
          <a:effectLst/>
        </p:spPr>
        <p:txBody>
          <a:bodyPr>
            <a:spAutoFit/>
          </a:bodyPr>
          <a:lstStyle/>
          <a:p>
            <a:pPr>
              <a:spcBef>
                <a:spcPct val="50000"/>
              </a:spcBef>
            </a:pPr>
            <a:r>
              <a:rPr lang="en-GB" dirty="0" err="1">
                <a:solidFill>
                  <a:schemeClr val="accent1">
                    <a:lumMod val="50000"/>
                  </a:schemeClr>
                </a:solidFill>
                <a:latin typeface="Comic Sans MS" pitchFamily="66" charset="0"/>
              </a:rPr>
              <a:t>Scutching</a:t>
            </a:r>
            <a:endParaRPr lang="en-GB" dirty="0">
              <a:solidFill>
                <a:schemeClr val="accent1">
                  <a:lumMod val="50000"/>
                </a:schemeClr>
              </a:solidFill>
              <a:latin typeface="Comic Sans MS" pitchFamily="66" charset="0"/>
            </a:endParaRPr>
          </a:p>
          <a:p>
            <a:pPr>
              <a:spcBef>
                <a:spcPct val="20000"/>
              </a:spcBef>
            </a:pPr>
            <a:r>
              <a:rPr lang="en-GB" dirty="0">
                <a:solidFill>
                  <a:schemeClr val="accent2">
                    <a:lumMod val="75000"/>
                  </a:schemeClr>
                </a:solidFill>
                <a:latin typeface="Comic Sans MS" pitchFamily="66" charset="0"/>
              </a:rPr>
              <a:t>A flat broad wooden knife was then used for ‘</a:t>
            </a:r>
            <a:r>
              <a:rPr lang="en-GB" dirty="0" err="1">
                <a:solidFill>
                  <a:schemeClr val="accent2">
                    <a:lumMod val="75000"/>
                  </a:schemeClr>
                </a:solidFill>
                <a:latin typeface="Comic Sans MS" pitchFamily="66" charset="0"/>
              </a:rPr>
              <a:t>scutching</a:t>
            </a:r>
            <a:r>
              <a:rPr lang="en-GB" dirty="0">
                <a:solidFill>
                  <a:schemeClr val="accent2">
                    <a:lumMod val="75000"/>
                  </a:schemeClr>
                </a:solidFill>
                <a:latin typeface="Comic Sans MS" pitchFamily="66" charset="0"/>
              </a:rPr>
              <a:t>’. This removed the outer skin and the inner parts and left the fibres.</a:t>
            </a:r>
          </a:p>
        </p:txBody>
      </p:sp>
      <p:pic>
        <p:nvPicPr>
          <p:cNvPr id="14350" name="Picture 14" descr="Flax-Heckle1"/>
          <p:cNvPicPr>
            <a:picLocks noChangeAspect="1" noChangeArrowheads="1"/>
          </p:cNvPicPr>
          <p:nvPr/>
        </p:nvPicPr>
        <p:blipFill>
          <a:blip r:embed="rId5" cstate="screen"/>
          <a:stretch>
            <a:fillRect/>
          </a:stretch>
        </p:blipFill>
        <p:spPr bwMode="auto">
          <a:xfrm>
            <a:off x="5506424" y="1988840"/>
            <a:ext cx="3047397"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51" name="Rectangle 15"/>
          <p:cNvSpPr>
            <a:spLocks noChangeArrowheads="1"/>
          </p:cNvSpPr>
          <p:nvPr/>
        </p:nvSpPr>
        <p:spPr bwMode="auto">
          <a:xfrm>
            <a:off x="3491880" y="5097958"/>
            <a:ext cx="5112568" cy="923330"/>
          </a:xfrm>
          <a:prstGeom prst="rect">
            <a:avLst/>
          </a:prstGeom>
          <a:noFill/>
          <a:ln w="9525">
            <a:noFill/>
            <a:miter lim="800000"/>
            <a:headEnd/>
            <a:tailEnd/>
          </a:ln>
          <a:effectLst/>
        </p:spPr>
        <p:txBody>
          <a:bodyPr wrap="square">
            <a:spAutoFit/>
          </a:bodyPr>
          <a:lstStyle/>
          <a:p>
            <a:r>
              <a:rPr lang="en-GB" dirty="0">
                <a:solidFill>
                  <a:srgbClr val="008080"/>
                </a:solidFill>
                <a:latin typeface="Comic Sans MS" pitchFamily="66" charset="0"/>
              </a:rPr>
              <a:t>Hackling</a:t>
            </a:r>
          </a:p>
          <a:p>
            <a:r>
              <a:rPr lang="en-GB" dirty="0">
                <a:solidFill>
                  <a:srgbClr val="002060"/>
                </a:solidFill>
                <a:latin typeface="Comic Sans MS" pitchFamily="66" charset="0"/>
              </a:rPr>
              <a:t>Next, the fibres were hackled or combed to untangle them.</a:t>
            </a:r>
            <a:endParaRPr lang="en-US" dirty="0">
              <a:solidFill>
                <a:srgbClr val="002060"/>
              </a:solidFill>
              <a:latin typeface="Comic Sans MS" pitchFamily="66" charset="0"/>
            </a:endParaRPr>
          </a:p>
        </p:txBody>
      </p:sp>
      <p:sp>
        <p:nvSpPr>
          <p:cNvPr id="11" name="Rectangle 2"/>
          <p:cNvSpPr txBox="1">
            <a:spLocks noChangeArrowheads="1"/>
          </p:cNvSpPr>
          <p:nvPr/>
        </p:nvSpPr>
        <p:spPr>
          <a:xfrm>
            <a:off x="45720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Dressing the flax</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pic>
        <p:nvPicPr>
          <p:cNvPr id="2076" name="Picture 28" descr="12437_full_570x421"/>
          <p:cNvPicPr>
            <a:picLocks noChangeAspect="1" noChangeArrowheads="1"/>
          </p:cNvPicPr>
          <p:nvPr/>
        </p:nvPicPr>
        <p:blipFill>
          <a:blip r:embed="rId4" cstate="screen"/>
          <a:srcRect/>
          <a:stretch>
            <a:fillRect/>
          </a:stretch>
        </p:blipFill>
        <p:spPr bwMode="auto">
          <a:xfrm>
            <a:off x="3491880" y="1268760"/>
            <a:ext cx="5044259" cy="3726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77" name="Rectangle 29"/>
          <p:cNvSpPr>
            <a:spLocks noChangeArrowheads="1"/>
          </p:cNvSpPr>
          <p:nvPr/>
        </p:nvSpPr>
        <p:spPr bwMode="auto">
          <a:xfrm>
            <a:off x="539553" y="1196753"/>
            <a:ext cx="2808311" cy="1477328"/>
          </a:xfrm>
          <a:prstGeom prst="rect">
            <a:avLst/>
          </a:prstGeom>
          <a:noFill/>
          <a:ln w="9525">
            <a:noFill/>
            <a:miter lim="800000"/>
            <a:headEnd/>
            <a:tailEnd/>
          </a:ln>
          <a:effectLst/>
        </p:spPr>
        <p:txBody>
          <a:bodyPr wrap="square">
            <a:spAutoFit/>
          </a:bodyPr>
          <a:lstStyle/>
          <a:p>
            <a:pPr>
              <a:spcBef>
                <a:spcPct val="20000"/>
              </a:spcBef>
            </a:pPr>
            <a:r>
              <a:rPr lang="en-GB" dirty="0">
                <a:solidFill>
                  <a:srgbClr val="002060"/>
                </a:solidFill>
                <a:latin typeface="Comic Sans MS" pitchFamily="66" charset="0"/>
              </a:rPr>
              <a:t>The fibres were then taken and wrapped around each other during spinning to make strong linen yarn.</a:t>
            </a:r>
          </a:p>
        </p:txBody>
      </p:sp>
      <p:sp>
        <p:nvSpPr>
          <p:cNvPr id="2080" name="Rectangle 32"/>
          <p:cNvSpPr>
            <a:spLocks noChangeArrowheads="1"/>
          </p:cNvSpPr>
          <p:nvPr/>
        </p:nvSpPr>
        <p:spPr bwMode="auto">
          <a:xfrm>
            <a:off x="539552" y="3053859"/>
            <a:ext cx="2808312" cy="2031325"/>
          </a:xfrm>
          <a:prstGeom prst="rect">
            <a:avLst/>
          </a:prstGeom>
          <a:noFill/>
          <a:ln w="9525">
            <a:noFill/>
            <a:miter lim="800000"/>
            <a:headEnd/>
            <a:tailEnd/>
          </a:ln>
          <a:effectLst/>
        </p:spPr>
        <p:txBody>
          <a:bodyPr wrap="square">
            <a:spAutoFit/>
          </a:bodyPr>
          <a:lstStyle/>
          <a:p>
            <a:r>
              <a:rPr lang="en-GB" dirty="0">
                <a:solidFill>
                  <a:srgbClr val="002060"/>
                </a:solidFill>
                <a:latin typeface="Comic Sans MS" pitchFamily="66" charset="0"/>
              </a:rPr>
              <a:t>All these tasks would have been considered women’s work. They would attach ribbons to their wheels to show whether they were married or single!</a:t>
            </a:r>
            <a:endParaRPr lang="en-US" dirty="0">
              <a:solidFill>
                <a:srgbClr val="002060"/>
              </a:solidFill>
              <a:latin typeface="Comic Sans MS" pitchFamily="66" charset="0"/>
            </a:endParaRPr>
          </a:p>
        </p:txBody>
      </p:sp>
      <p:sp>
        <p:nvSpPr>
          <p:cNvPr id="9" name="Rectangle 2"/>
          <p:cNvSpPr txBox="1">
            <a:spLocks noChangeArrowheads="1"/>
          </p:cNvSpPr>
          <p:nvPr/>
        </p:nvSpPr>
        <p:spPr>
          <a:xfrm>
            <a:off x="45720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Spinning</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6388" name="Text Box 4"/>
          <p:cNvSpPr txBox="1">
            <a:spLocks noChangeArrowheads="1"/>
          </p:cNvSpPr>
          <p:nvPr/>
        </p:nvSpPr>
        <p:spPr bwMode="auto">
          <a:xfrm>
            <a:off x="539552" y="3789040"/>
            <a:ext cx="2736304" cy="923330"/>
          </a:xfrm>
          <a:prstGeom prst="rect">
            <a:avLst/>
          </a:prstGeom>
          <a:noFill/>
          <a:ln w="9525">
            <a:noFill/>
            <a:miter lim="800000"/>
            <a:headEnd/>
            <a:tailEnd/>
          </a:ln>
          <a:effectLst/>
        </p:spPr>
        <p:txBody>
          <a:bodyPr wrap="square">
            <a:spAutoFit/>
          </a:bodyPr>
          <a:lstStyle/>
          <a:p>
            <a:pPr>
              <a:spcBef>
                <a:spcPct val="50000"/>
              </a:spcBef>
            </a:pPr>
            <a:r>
              <a:rPr lang="en-GB" dirty="0">
                <a:solidFill>
                  <a:srgbClr val="002060"/>
                </a:solidFill>
                <a:latin typeface="Comic Sans MS" pitchFamily="66" charset="0"/>
              </a:rPr>
              <a:t>Linen was then </a:t>
            </a:r>
            <a:r>
              <a:rPr lang="en-GB" dirty="0" smtClean="0">
                <a:solidFill>
                  <a:srgbClr val="002060"/>
                </a:solidFill>
                <a:latin typeface="Comic Sans MS" pitchFamily="66" charset="0"/>
              </a:rPr>
              <a:t>woven </a:t>
            </a:r>
            <a:r>
              <a:rPr lang="en-GB" dirty="0">
                <a:solidFill>
                  <a:srgbClr val="002060"/>
                </a:solidFill>
                <a:latin typeface="Comic Sans MS" pitchFamily="66" charset="0"/>
              </a:rPr>
              <a:t>into cloth on a machine called a loom.</a:t>
            </a:r>
            <a:endParaRPr lang="en-US" dirty="0">
              <a:solidFill>
                <a:srgbClr val="002060"/>
              </a:solidFill>
              <a:latin typeface="Comic Sans MS" pitchFamily="66" charset="0"/>
            </a:endParaRPr>
          </a:p>
        </p:txBody>
      </p:sp>
      <p:pic>
        <p:nvPicPr>
          <p:cNvPr id="16391" name="Picture 7" descr="Huguenots-27"/>
          <p:cNvPicPr>
            <a:picLocks noChangeAspect="1" noChangeArrowheads="1"/>
          </p:cNvPicPr>
          <p:nvPr/>
        </p:nvPicPr>
        <p:blipFill>
          <a:blip r:embed="rId4" cstate="screen"/>
          <a:srcRect/>
          <a:stretch>
            <a:fillRect/>
          </a:stretch>
        </p:blipFill>
        <p:spPr bwMode="auto">
          <a:xfrm>
            <a:off x="683568" y="1268760"/>
            <a:ext cx="4262776" cy="2325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92" name="Text Box 8"/>
          <p:cNvSpPr txBox="1">
            <a:spLocks noChangeArrowheads="1"/>
          </p:cNvSpPr>
          <p:nvPr/>
        </p:nvSpPr>
        <p:spPr bwMode="auto">
          <a:xfrm>
            <a:off x="5220072" y="1124745"/>
            <a:ext cx="3384376" cy="3693319"/>
          </a:xfrm>
          <a:prstGeom prst="rect">
            <a:avLst/>
          </a:prstGeom>
          <a:noFill/>
          <a:ln w="9525">
            <a:noFill/>
            <a:miter lim="800000"/>
            <a:headEnd/>
            <a:tailEnd/>
          </a:ln>
          <a:effectLst/>
        </p:spPr>
        <p:txBody>
          <a:bodyPr wrap="square">
            <a:spAutoFit/>
          </a:bodyPr>
          <a:lstStyle/>
          <a:p>
            <a:pPr>
              <a:spcBef>
                <a:spcPct val="50000"/>
              </a:spcBef>
            </a:pPr>
            <a:r>
              <a:rPr lang="en-GB" dirty="0">
                <a:solidFill>
                  <a:srgbClr val="002060"/>
                </a:solidFill>
                <a:latin typeface="Comic Sans MS" pitchFamily="66" charset="0"/>
              </a:rPr>
              <a:t>The cloth was bleached, this involved washing and boiling it. Then it was spread out on grass to be whitened by the sun. These areas were called ‘bleach greens</a:t>
            </a:r>
            <a:r>
              <a:rPr lang="en-GB" dirty="0" smtClean="0">
                <a:solidFill>
                  <a:srgbClr val="002060"/>
                </a:solidFill>
                <a:latin typeface="Comic Sans MS" pitchFamily="66" charset="0"/>
              </a:rPr>
              <a:t>’.</a:t>
            </a:r>
          </a:p>
          <a:p>
            <a:pPr>
              <a:spcBef>
                <a:spcPct val="50000"/>
              </a:spcBef>
            </a:pPr>
            <a:r>
              <a:rPr lang="en-GB" dirty="0" smtClean="0">
                <a:solidFill>
                  <a:srgbClr val="002060"/>
                </a:solidFill>
                <a:latin typeface="Comic Sans MS" pitchFamily="66" charset="0"/>
              </a:rPr>
              <a:t>Many bleach greens had small watch towers where men could guard the cloth. In spite of this sometimes the linen was robbed!</a:t>
            </a:r>
            <a:endParaRPr lang="en-US" dirty="0" smtClean="0">
              <a:solidFill>
                <a:srgbClr val="002060"/>
              </a:solidFill>
              <a:latin typeface="Comic Sans MS" pitchFamily="66" charset="0"/>
            </a:endParaRPr>
          </a:p>
          <a:p>
            <a:pPr>
              <a:spcBef>
                <a:spcPct val="50000"/>
              </a:spcBef>
            </a:pPr>
            <a:endParaRPr lang="en-US" dirty="0">
              <a:solidFill>
                <a:srgbClr val="002060"/>
              </a:solidFill>
              <a:latin typeface="Comic Sans MS" pitchFamily="66" charset="0"/>
            </a:endParaRPr>
          </a:p>
        </p:txBody>
      </p:sp>
      <p:pic>
        <p:nvPicPr>
          <p:cNvPr id="16394" name="Picture 10" descr="gr6"/>
          <p:cNvPicPr>
            <a:picLocks noChangeAspect="1" noChangeArrowheads="1"/>
          </p:cNvPicPr>
          <p:nvPr/>
        </p:nvPicPr>
        <p:blipFill>
          <a:blip r:embed="rId5" cstate="screen"/>
          <a:srcRect/>
          <a:stretch>
            <a:fillRect/>
          </a:stretch>
        </p:blipFill>
        <p:spPr bwMode="auto">
          <a:xfrm>
            <a:off x="3275856" y="2708920"/>
            <a:ext cx="1656184" cy="2171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96" name="Picture 12" descr="MC900084382[1]"/>
          <p:cNvPicPr>
            <a:picLocks noChangeAspect="1" noChangeArrowheads="1"/>
          </p:cNvPicPr>
          <p:nvPr/>
        </p:nvPicPr>
        <p:blipFill>
          <a:blip r:embed="rId6" cstate="screen"/>
          <a:srcRect/>
          <a:stretch>
            <a:fillRect/>
          </a:stretch>
        </p:blipFill>
        <p:spPr bwMode="auto">
          <a:xfrm>
            <a:off x="7235825" y="5405438"/>
            <a:ext cx="1908175" cy="1452562"/>
          </a:xfrm>
          <a:prstGeom prst="rect">
            <a:avLst/>
          </a:prstGeom>
          <a:noFill/>
        </p:spPr>
      </p:pic>
      <p:sp>
        <p:nvSpPr>
          <p:cNvPr id="16397" name="Rectangle 13"/>
          <p:cNvSpPr>
            <a:spLocks noChangeArrowheads="1"/>
          </p:cNvSpPr>
          <p:nvPr/>
        </p:nvSpPr>
        <p:spPr bwMode="auto">
          <a:xfrm>
            <a:off x="539552" y="5085184"/>
            <a:ext cx="4680520" cy="936104"/>
          </a:xfrm>
          <a:prstGeom prst="rect">
            <a:avLst/>
          </a:prstGeom>
          <a:noFill/>
          <a:ln w="9525">
            <a:noFill/>
            <a:miter lim="800000"/>
            <a:headEnd/>
            <a:tailEnd/>
          </a:ln>
          <a:effectLst/>
        </p:spPr>
        <p:txBody>
          <a:bodyPr wrap="square">
            <a:spAutoFit/>
          </a:bodyPr>
          <a:lstStyle/>
          <a:p>
            <a:pPr>
              <a:spcBef>
                <a:spcPct val="20000"/>
              </a:spcBef>
            </a:pPr>
            <a:r>
              <a:rPr lang="en-GB" dirty="0">
                <a:solidFill>
                  <a:srgbClr val="002060"/>
                </a:solidFill>
                <a:latin typeface="Comic Sans MS" pitchFamily="66" charset="0"/>
              </a:rPr>
              <a:t>The final process ‘beetling’, involved using a machine to beat the surface of the cloth to make it shiny and smooth.</a:t>
            </a:r>
          </a:p>
        </p:txBody>
      </p:sp>
      <p:sp>
        <p:nvSpPr>
          <p:cNvPr id="12" name="Rectangle 2"/>
          <p:cNvSpPr txBox="1">
            <a:spLocks noChangeArrowheads="1"/>
          </p:cNvSpPr>
          <p:nvPr/>
        </p:nvSpPr>
        <p:spPr>
          <a:xfrm>
            <a:off x="45720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Bleaching and weaving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18440" name="Rectangle 8"/>
          <p:cNvSpPr>
            <a:spLocks noChangeArrowheads="1"/>
          </p:cNvSpPr>
          <p:nvPr/>
        </p:nvSpPr>
        <p:spPr bwMode="auto">
          <a:xfrm>
            <a:off x="-107950" y="979810"/>
            <a:ext cx="8928100" cy="2089150"/>
          </a:xfrm>
          <a:prstGeom prst="rect">
            <a:avLst/>
          </a:prstGeom>
          <a:noFill/>
          <a:ln w="9525">
            <a:noFill/>
            <a:miter lim="800000"/>
            <a:headEnd/>
            <a:tailEnd/>
          </a:ln>
          <a:effectLst/>
        </p:spPr>
        <p:txBody>
          <a:bodyPr/>
          <a:lstStyle/>
          <a:p>
            <a:pPr marL="342900" indent="-342900">
              <a:spcBef>
                <a:spcPct val="20000"/>
              </a:spcBef>
            </a:pPr>
            <a:r>
              <a:rPr lang="en-GB" sz="2000" dirty="0">
                <a:solidFill>
                  <a:schemeClr val="folHlink"/>
                </a:solidFill>
              </a:rPr>
              <a:t>	</a:t>
            </a:r>
            <a:r>
              <a:rPr lang="en-GB" b="1" dirty="0">
                <a:solidFill>
                  <a:srgbClr val="008080"/>
                </a:solidFill>
                <a:latin typeface="Comic Sans MS" pitchFamily="66" charset="0"/>
              </a:rPr>
              <a:t>Hacklers </a:t>
            </a:r>
          </a:p>
          <a:p>
            <a:pPr marL="342900" indent="-342900">
              <a:spcBef>
                <a:spcPct val="20000"/>
              </a:spcBef>
            </a:pPr>
            <a:r>
              <a:rPr lang="en-GB" dirty="0">
                <a:solidFill>
                  <a:srgbClr val="002060"/>
                </a:solidFill>
                <a:latin typeface="Comic Sans MS" pitchFamily="66" charset="0"/>
              </a:rPr>
              <a:t>	The hacklers drew the flax fibres through rows of pointed pins to clean and split the fibres. Up until the start of the 20th century, the hacklers wore long-tailed coats, high hats and linen waistcoats. This dress showed their status as they were very highly skilled.  </a:t>
            </a:r>
          </a:p>
        </p:txBody>
      </p:sp>
      <p:sp>
        <p:nvSpPr>
          <p:cNvPr id="18441" name="Rectangle 9"/>
          <p:cNvSpPr>
            <a:spLocks noChangeArrowheads="1"/>
          </p:cNvSpPr>
          <p:nvPr/>
        </p:nvSpPr>
        <p:spPr bwMode="auto">
          <a:xfrm>
            <a:off x="251867" y="2677021"/>
            <a:ext cx="6840413" cy="1477328"/>
          </a:xfrm>
          <a:prstGeom prst="rect">
            <a:avLst/>
          </a:prstGeom>
          <a:noFill/>
          <a:ln w="9525">
            <a:noFill/>
            <a:miter lim="800000"/>
            <a:headEnd/>
            <a:tailEnd/>
          </a:ln>
          <a:effectLst/>
        </p:spPr>
        <p:txBody>
          <a:bodyPr wrap="square">
            <a:spAutoFit/>
          </a:bodyPr>
          <a:lstStyle/>
          <a:p>
            <a:r>
              <a:rPr lang="en-GB" b="1" dirty="0">
                <a:solidFill>
                  <a:srgbClr val="008080"/>
                </a:solidFill>
                <a:latin typeface="Comic Sans MS" pitchFamily="66" charset="0"/>
              </a:rPr>
              <a:t>Spinners </a:t>
            </a:r>
          </a:p>
          <a:p>
            <a:r>
              <a:rPr lang="en-GB" dirty="0">
                <a:solidFill>
                  <a:srgbClr val="002060"/>
                </a:solidFill>
                <a:latin typeface="Comic Sans MS" pitchFamily="66" charset="0"/>
              </a:rPr>
              <a:t>In the spinning room, there was a process called wet spinning: there was always water and heat. They stood in bare feet in the water all day and frequently suffered from conditions such as </a:t>
            </a:r>
            <a:r>
              <a:rPr lang="en-GB" dirty="0">
                <a:solidFill>
                  <a:schemeClr val="accent1">
                    <a:lumMod val="50000"/>
                  </a:schemeClr>
                </a:solidFill>
                <a:latin typeface="Comic Sans MS" pitchFamily="66" charset="0"/>
              </a:rPr>
              <a:t>‘foot rot’.</a:t>
            </a:r>
          </a:p>
        </p:txBody>
      </p:sp>
      <p:sp>
        <p:nvSpPr>
          <p:cNvPr id="18442" name="Rectangle 10"/>
          <p:cNvSpPr>
            <a:spLocks noChangeArrowheads="1"/>
          </p:cNvSpPr>
          <p:nvPr/>
        </p:nvSpPr>
        <p:spPr bwMode="auto">
          <a:xfrm>
            <a:off x="251520" y="4881934"/>
            <a:ext cx="6768752" cy="923330"/>
          </a:xfrm>
          <a:prstGeom prst="rect">
            <a:avLst/>
          </a:prstGeom>
          <a:noFill/>
          <a:ln w="9525">
            <a:noFill/>
            <a:miter lim="800000"/>
            <a:headEnd/>
            <a:tailEnd/>
          </a:ln>
          <a:effectLst/>
        </p:spPr>
        <p:txBody>
          <a:bodyPr wrap="square">
            <a:spAutoFit/>
          </a:bodyPr>
          <a:lstStyle/>
          <a:p>
            <a:r>
              <a:rPr lang="en-GB" b="1" dirty="0">
                <a:solidFill>
                  <a:srgbClr val="008080"/>
                </a:solidFill>
                <a:latin typeface="Comic Sans MS" pitchFamily="66" charset="0"/>
              </a:rPr>
              <a:t>Spinning Master </a:t>
            </a:r>
          </a:p>
          <a:p>
            <a:r>
              <a:rPr lang="en-GB" dirty="0">
                <a:solidFill>
                  <a:srgbClr val="002060"/>
                </a:solidFill>
                <a:latin typeface="Comic Sans MS" pitchFamily="66" charset="0"/>
              </a:rPr>
              <a:t>He was an authoritative figure who ultimately had responsibility for the running of the spinning room.</a:t>
            </a:r>
          </a:p>
        </p:txBody>
      </p:sp>
      <p:grpSp>
        <p:nvGrpSpPr>
          <p:cNvPr id="18443" name="Group 11"/>
          <p:cNvGrpSpPr>
            <a:grpSpLocks/>
          </p:cNvGrpSpPr>
          <p:nvPr/>
        </p:nvGrpSpPr>
        <p:grpSpPr bwMode="auto">
          <a:xfrm>
            <a:off x="7164288" y="2564904"/>
            <a:ext cx="1439863" cy="1512887"/>
            <a:chOff x="3969" y="1298"/>
            <a:chExt cx="907" cy="953"/>
          </a:xfrm>
        </p:grpSpPr>
        <p:sp>
          <p:nvSpPr>
            <p:cNvPr id="18444" name="AutoShape 12"/>
            <p:cNvSpPr>
              <a:spLocks noChangeArrowheads="1"/>
            </p:cNvSpPr>
            <p:nvPr/>
          </p:nvSpPr>
          <p:spPr bwMode="auto">
            <a:xfrm>
              <a:off x="3969" y="1298"/>
              <a:ext cx="907" cy="953"/>
            </a:xfrm>
            <a:prstGeom prst="roundRect">
              <a:avLst>
                <a:gd name="adj" fmla="val 16667"/>
              </a:avLst>
            </a:prstGeom>
            <a:solidFill>
              <a:schemeClr val="tx1"/>
            </a:solidFill>
            <a:ln w="9525">
              <a:noFill/>
              <a:round/>
              <a:headEnd/>
              <a:tailEnd/>
            </a:ln>
            <a:effectLst/>
          </p:spPr>
          <p:txBody>
            <a:bodyPr wrap="none" anchor="ctr"/>
            <a:lstStyle/>
            <a:p>
              <a:endParaRPr lang="en-GB"/>
            </a:p>
          </p:txBody>
        </p:sp>
        <p:pic>
          <p:nvPicPr>
            <p:cNvPr id="18445" name="Picture 13" descr="MC900361644[1]"/>
            <p:cNvPicPr>
              <a:picLocks noChangeAspect="1" noChangeArrowheads="1"/>
            </p:cNvPicPr>
            <p:nvPr/>
          </p:nvPicPr>
          <p:blipFill>
            <a:blip r:embed="rId4" cstate="screen"/>
            <a:srcRect/>
            <a:stretch>
              <a:fillRect/>
            </a:stretch>
          </p:blipFill>
          <p:spPr bwMode="auto">
            <a:xfrm>
              <a:off x="3969" y="1356"/>
              <a:ext cx="862" cy="786"/>
            </a:xfrm>
            <a:prstGeom prst="rect">
              <a:avLst/>
            </a:prstGeom>
            <a:noFill/>
          </p:spPr>
        </p:pic>
      </p:grpSp>
      <p:pic>
        <p:nvPicPr>
          <p:cNvPr id="18446" name="Picture 14"/>
          <p:cNvPicPr>
            <a:picLocks noChangeAspect="1" noChangeArrowheads="1"/>
          </p:cNvPicPr>
          <p:nvPr/>
        </p:nvPicPr>
        <p:blipFill>
          <a:blip r:embed="rId5" cstate="screen"/>
          <a:srcRect/>
          <a:stretch>
            <a:fillRect/>
          </a:stretch>
        </p:blipFill>
        <p:spPr bwMode="auto">
          <a:xfrm>
            <a:off x="7164288" y="4293096"/>
            <a:ext cx="1390650" cy="1592263"/>
          </a:xfrm>
          <a:prstGeom prst="rect">
            <a:avLst/>
          </a:prstGeom>
          <a:noFill/>
        </p:spPr>
      </p:pic>
      <p:sp>
        <p:nvSpPr>
          <p:cNvPr id="18449" name="Rectangle 17"/>
          <p:cNvSpPr>
            <a:spLocks noChangeArrowheads="1"/>
          </p:cNvSpPr>
          <p:nvPr/>
        </p:nvSpPr>
        <p:spPr bwMode="auto">
          <a:xfrm>
            <a:off x="206276" y="4283804"/>
            <a:ext cx="6958012" cy="369332"/>
          </a:xfrm>
          <a:prstGeom prst="rect">
            <a:avLst/>
          </a:prstGeom>
          <a:noFill/>
          <a:ln w="9525">
            <a:noFill/>
            <a:miter lim="800000"/>
            <a:headEnd/>
            <a:tailEnd/>
          </a:ln>
          <a:effectLst/>
        </p:spPr>
        <p:txBody>
          <a:bodyPr>
            <a:spAutoFit/>
          </a:bodyPr>
          <a:lstStyle/>
          <a:p>
            <a:r>
              <a:rPr lang="en-GB" dirty="0">
                <a:solidFill>
                  <a:srgbClr val="002060"/>
                </a:solidFill>
                <a:latin typeface="Comic Sans MS" pitchFamily="66" charset="0"/>
              </a:rPr>
              <a:t>The spinners wore black shawls known as </a:t>
            </a:r>
            <a:r>
              <a:rPr lang="en-GB" dirty="0">
                <a:solidFill>
                  <a:srgbClr val="008080"/>
                </a:solidFill>
                <a:latin typeface="Comic Sans MS" pitchFamily="66" charset="0"/>
              </a:rPr>
              <a:t>“black clouds”.</a:t>
            </a:r>
            <a:endParaRPr lang="en-US" dirty="0">
              <a:solidFill>
                <a:srgbClr val="008080"/>
              </a:solidFill>
              <a:latin typeface="Comic Sans MS" pitchFamily="66" charset="0"/>
            </a:endParaRPr>
          </a:p>
        </p:txBody>
      </p:sp>
      <p:sp>
        <p:nvSpPr>
          <p:cNvPr id="17" name="Rectangle 2"/>
          <p:cNvSpPr txBox="1">
            <a:spLocks noChangeArrowheads="1"/>
          </p:cNvSpPr>
          <p:nvPr/>
        </p:nvSpPr>
        <p:spPr>
          <a:xfrm>
            <a:off x="45720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Jobs in the mill</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0484" name="Rectangle 4"/>
          <p:cNvSpPr>
            <a:spLocks noChangeArrowheads="1"/>
          </p:cNvSpPr>
          <p:nvPr/>
        </p:nvSpPr>
        <p:spPr bwMode="auto">
          <a:xfrm>
            <a:off x="1691680" y="476945"/>
            <a:ext cx="6912768" cy="1583903"/>
          </a:xfrm>
          <a:prstGeom prst="rect">
            <a:avLst/>
          </a:prstGeom>
          <a:noFill/>
          <a:ln w="9525">
            <a:noFill/>
            <a:miter lim="800000"/>
            <a:headEnd/>
            <a:tailEnd/>
          </a:ln>
          <a:effectLst/>
        </p:spPr>
        <p:txBody>
          <a:bodyPr/>
          <a:lstStyle/>
          <a:p>
            <a:pPr marL="342900" indent="-342900">
              <a:lnSpc>
                <a:spcPct val="90000"/>
              </a:lnSpc>
              <a:spcBef>
                <a:spcPct val="20000"/>
              </a:spcBef>
            </a:pPr>
            <a:r>
              <a:rPr lang="en-GB" sz="2000" b="1" dirty="0">
                <a:solidFill>
                  <a:srgbClr val="008080"/>
                </a:solidFill>
              </a:rPr>
              <a:t>	</a:t>
            </a:r>
            <a:r>
              <a:rPr lang="en-GB" b="1" dirty="0">
                <a:solidFill>
                  <a:srgbClr val="008080"/>
                </a:solidFill>
                <a:latin typeface="Comic Sans MS" pitchFamily="66" charset="0"/>
              </a:rPr>
              <a:t>Doffers</a:t>
            </a:r>
          </a:p>
          <a:p>
            <a:pPr marL="342900" indent="-342900">
              <a:lnSpc>
                <a:spcPct val="90000"/>
              </a:lnSpc>
              <a:spcBef>
                <a:spcPct val="20000"/>
              </a:spcBef>
            </a:pPr>
            <a:r>
              <a:rPr lang="en-GB" dirty="0">
                <a:latin typeface="Comic Sans MS" pitchFamily="66" charset="0"/>
              </a:rPr>
              <a:t>	</a:t>
            </a:r>
            <a:r>
              <a:rPr lang="en-GB" dirty="0">
                <a:solidFill>
                  <a:srgbClr val="002060"/>
                </a:solidFill>
                <a:latin typeface="Comic Sans MS" pitchFamily="66" charset="0"/>
              </a:rPr>
              <a:t>“Doffing” was the first job most women did in the spinning room. The doffers replaced empty spinning “bobbins”  with yarn. </a:t>
            </a:r>
            <a:endParaRPr lang="en-GB" u="sng" dirty="0">
              <a:solidFill>
                <a:srgbClr val="002060"/>
              </a:solidFill>
              <a:latin typeface="Comic Sans MS" pitchFamily="66" charset="0"/>
            </a:endParaRPr>
          </a:p>
          <a:p>
            <a:pPr marL="342900" indent="-342900">
              <a:lnSpc>
                <a:spcPct val="90000"/>
              </a:lnSpc>
              <a:spcBef>
                <a:spcPct val="20000"/>
              </a:spcBef>
            </a:pPr>
            <a:endParaRPr lang="en-GB" sz="2000" u="sng" dirty="0"/>
          </a:p>
          <a:p>
            <a:pPr marL="342900" indent="-342900">
              <a:lnSpc>
                <a:spcPct val="90000"/>
              </a:lnSpc>
              <a:spcBef>
                <a:spcPct val="20000"/>
              </a:spcBef>
            </a:pPr>
            <a:endParaRPr lang="en-GB" sz="2000" u="sng" dirty="0"/>
          </a:p>
          <a:p>
            <a:pPr marL="342900" indent="-342900">
              <a:lnSpc>
                <a:spcPct val="90000"/>
              </a:lnSpc>
              <a:spcBef>
                <a:spcPct val="20000"/>
              </a:spcBef>
            </a:pPr>
            <a:endParaRPr lang="en-US" sz="2000" dirty="0"/>
          </a:p>
          <a:p>
            <a:pPr marL="342900" indent="-342900">
              <a:lnSpc>
                <a:spcPct val="90000"/>
              </a:lnSpc>
              <a:spcBef>
                <a:spcPct val="20000"/>
              </a:spcBef>
              <a:buFontTx/>
              <a:buChar char="•"/>
            </a:pPr>
            <a:endParaRPr lang="en-US" sz="2000" dirty="0"/>
          </a:p>
          <a:p>
            <a:pPr marL="342900" indent="-342900">
              <a:lnSpc>
                <a:spcPct val="90000"/>
              </a:lnSpc>
              <a:spcBef>
                <a:spcPct val="20000"/>
              </a:spcBef>
              <a:buFontTx/>
              <a:buChar char="•"/>
            </a:pPr>
            <a:endParaRPr lang="en-US" sz="2000" dirty="0"/>
          </a:p>
        </p:txBody>
      </p:sp>
      <p:sp>
        <p:nvSpPr>
          <p:cNvPr id="20485" name="Rectangle 5"/>
          <p:cNvSpPr>
            <a:spLocks noChangeArrowheads="1"/>
          </p:cNvSpPr>
          <p:nvPr/>
        </p:nvSpPr>
        <p:spPr bwMode="auto">
          <a:xfrm>
            <a:off x="467867" y="1772816"/>
            <a:ext cx="6408389" cy="1465709"/>
          </a:xfrm>
          <a:prstGeom prst="rect">
            <a:avLst/>
          </a:prstGeom>
          <a:noFill/>
          <a:ln w="9525">
            <a:noFill/>
            <a:miter lim="800000"/>
            <a:headEnd/>
            <a:tailEnd/>
          </a:ln>
          <a:effectLst/>
        </p:spPr>
        <p:txBody>
          <a:bodyPr wrap="square">
            <a:spAutoFit/>
          </a:bodyPr>
          <a:lstStyle/>
          <a:p>
            <a:r>
              <a:rPr lang="en-GB" b="1" dirty="0">
                <a:solidFill>
                  <a:schemeClr val="accent1">
                    <a:lumMod val="50000"/>
                  </a:schemeClr>
                </a:solidFill>
                <a:latin typeface="Comic Sans MS" pitchFamily="66" charset="0"/>
              </a:rPr>
              <a:t>Doffing mistress</a:t>
            </a:r>
          </a:p>
          <a:p>
            <a:r>
              <a:rPr lang="en-GB" dirty="0">
                <a:solidFill>
                  <a:srgbClr val="002060"/>
                </a:solidFill>
                <a:latin typeface="Comic Sans MS" pitchFamily="66" charset="0"/>
              </a:rPr>
              <a:t>The “Doffing Mistress” made sure that the doffers were doing their jobs quickly. She blew a whistle to tell the doffers to change the bobbins. Each spinner might have 80 – 120 bobbins to be replaced at once. </a:t>
            </a:r>
          </a:p>
        </p:txBody>
      </p:sp>
      <p:sp>
        <p:nvSpPr>
          <p:cNvPr id="20486" name="Rectangle 6"/>
          <p:cNvSpPr>
            <a:spLocks noChangeArrowheads="1"/>
          </p:cNvSpPr>
          <p:nvPr/>
        </p:nvSpPr>
        <p:spPr bwMode="auto">
          <a:xfrm>
            <a:off x="467544" y="3429000"/>
            <a:ext cx="8496300" cy="2585323"/>
          </a:xfrm>
          <a:prstGeom prst="rect">
            <a:avLst/>
          </a:prstGeom>
          <a:noFill/>
          <a:ln w="9525">
            <a:noFill/>
            <a:miter lim="800000"/>
            <a:headEnd/>
            <a:tailEnd/>
          </a:ln>
          <a:effectLst/>
        </p:spPr>
        <p:txBody>
          <a:bodyPr>
            <a:spAutoFit/>
          </a:bodyPr>
          <a:lstStyle/>
          <a:p>
            <a:r>
              <a:rPr lang="en-GB" b="1" dirty="0">
                <a:solidFill>
                  <a:srgbClr val="008080"/>
                </a:solidFill>
                <a:latin typeface="Comic Sans MS" pitchFamily="66" charset="0"/>
              </a:rPr>
              <a:t>Half-timers </a:t>
            </a:r>
          </a:p>
          <a:p>
            <a:r>
              <a:rPr lang="en-GB" dirty="0">
                <a:solidFill>
                  <a:srgbClr val="002060"/>
                </a:solidFill>
                <a:latin typeface="Comic Sans MS" pitchFamily="66" charset="0"/>
              </a:rPr>
              <a:t>In 1901 the school leaving age was raised to 13. Many children had started work much younger. The “half-timers” were children that spent half their time in the mills and half in the schools. Some children worked for three quarters of the day in the mill and still spent half the day in school so their timetable might have looked something like the following:</a:t>
            </a:r>
          </a:p>
          <a:p>
            <a:r>
              <a:rPr lang="en-GB" dirty="0">
                <a:solidFill>
                  <a:srgbClr val="002060"/>
                </a:solidFill>
                <a:latin typeface="Comic Sans MS" pitchFamily="66" charset="0"/>
              </a:rPr>
              <a:t>	</a:t>
            </a:r>
            <a:r>
              <a:rPr lang="en-GB" dirty="0" smtClean="0">
                <a:solidFill>
                  <a:srgbClr val="008080"/>
                </a:solidFill>
                <a:latin typeface="Comic Sans MS" pitchFamily="66" charset="0"/>
              </a:rPr>
              <a:t>6 </a:t>
            </a:r>
            <a:r>
              <a:rPr lang="en-GB" dirty="0">
                <a:solidFill>
                  <a:srgbClr val="008080"/>
                </a:solidFill>
                <a:latin typeface="Comic Sans MS" pitchFamily="66" charset="0"/>
              </a:rPr>
              <a:t>am – 9 am </a:t>
            </a:r>
            <a:r>
              <a:rPr lang="en-GB" dirty="0">
                <a:solidFill>
                  <a:srgbClr val="002060"/>
                </a:solidFill>
                <a:latin typeface="Comic Sans MS" pitchFamily="66" charset="0"/>
              </a:rPr>
              <a:t>working in the mill </a:t>
            </a:r>
          </a:p>
          <a:p>
            <a:r>
              <a:rPr lang="en-GB" dirty="0">
                <a:solidFill>
                  <a:srgbClr val="002060"/>
                </a:solidFill>
                <a:latin typeface="Comic Sans MS" pitchFamily="66" charset="0"/>
              </a:rPr>
              <a:t>	</a:t>
            </a:r>
            <a:r>
              <a:rPr lang="en-GB" dirty="0" smtClean="0">
                <a:solidFill>
                  <a:srgbClr val="008080"/>
                </a:solidFill>
                <a:latin typeface="Comic Sans MS" pitchFamily="66" charset="0"/>
              </a:rPr>
              <a:t>9 </a:t>
            </a:r>
            <a:r>
              <a:rPr lang="en-GB" dirty="0">
                <a:solidFill>
                  <a:srgbClr val="008080"/>
                </a:solidFill>
                <a:latin typeface="Comic Sans MS" pitchFamily="66" charset="0"/>
              </a:rPr>
              <a:t>am –3 pm </a:t>
            </a:r>
            <a:r>
              <a:rPr lang="en-GB" dirty="0">
                <a:solidFill>
                  <a:srgbClr val="002060"/>
                </a:solidFill>
                <a:latin typeface="Comic Sans MS" pitchFamily="66" charset="0"/>
              </a:rPr>
              <a:t>in school</a:t>
            </a:r>
          </a:p>
          <a:p>
            <a:r>
              <a:rPr lang="en-GB" dirty="0">
                <a:solidFill>
                  <a:srgbClr val="002060"/>
                </a:solidFill>
                <a:latin typeface="Comic Sans MS" pitchFamily="66" charset="0"/>
              </a:rPr>
              <a:t>	</a:t>
            </a:r>
            <a:r>
              <a:rPr lang="en-GB" dirty="0" smtClean="0">
                <a:solidFill>
                  <a:srgbClr val="008080"/>
                </a:solidFill>
                <a:latin typeface="Comic Sans MS" pitchFamily="66" charset="0"/>
              </a:rPr>
              <a:t>3 </a:t>
            </a:r>
            <a:r>
              <a:rPr lang="en-GB" dirty="0">
                <a:solidFill>
                  <a:srgbClr val="008080"/>
                </a:solidFill>
                <a:latin typeface="Comic Sans MS" pitchFamily="66" charset="0"/>
              </a:rPr>
              <a:t>pm – 6 pm </a:t>
            </a:r>
            <a:r>
              <a:rPr lang="en-GB" dirty="0">
                <a:solidFill>
                  <a:srgbClr val="002060"/>
                </a:solidFill>
                <a:latin typeface="Comic Sans MS" pitchFamily="66" charset="0"/>
              </a:rPr>
              <a:t>working in the mill </a:t>
            </a:r>
          </a:p>
        </p:txBody>
      </p:sp>
      <p:pic>
        <p:nvPicPr>
          <p:cNvPr id="20487" name="Picture 7" descr="dglxasset[1]"/>
          <p:cNvPicPr>
            <a:picLocks noChangeAspect="1" noChangeArrowheads="1"/>
          </p:cNvPicPr>
          <p:nvPr/>
        </p:nvPicPr>
        <p:blipFill>
          <a:blip r:embed="rId4" cstate="screen"/>
          <a:srcRect/>
          <a:stretch>
            <a:fillRect/>
          </a:stretch>
        </p:blipFill>
        <p:spPr bwMode="auto">
          <a:xfrm rot="20371279">
            <a:off x="7055740" y="1545478"/>
            <a:ext cx="1601735" cy="1821991"/>
          </a:xfrm>
          <a:prstGeom prst="rect">
            <a:avLst/>
          </a:prstGeom>
          <a:noFill/>
        </p:spPr>
      </p:pic>
      <p:pic>
        <p:nvPicPr>
          <p:cNvPr id="20488" name="Picture 8" descr="dglxasset[3]"/>
          <p:cNvPicPr>
            <a:picLocks noChangeAspect="1" noChangeArrowheads="1"/>
          </p:cNvPicPr>
          <p:nvPr/>
        </p:nvPicPr>
        <p:blipFill>
          <a:blip r:embed="rId5" cstate="screen"/>
          <a:srcRect/>
          <a:stretch>
            <a:fillRect/>
          </a:stretch>
        </p:blipFill>
        <p:spPr bwMode="auto">
          <a:xfrm>
            <a:off x="299766" y="372046"/>
            <a:ext cx="1679946" cy="1256754"/>
          </a:xfrm>
          <a:prstGeom prst="rect">
            <a:avLst/>
          </a:prstGeom>
          <a:noFill/>
        </p:spPr>
      </p:pic>
      <p:pic>
        <p:nvPicPr>
          <p:cNvPr id="20493" name="Picture 13" descr="MC900281157[1]"/>
          <p:cNvPicPr>
            <a:picLocks noChangeAspect="1" noChangeArrowheads="1"/>
          </p:cNvPicPr>
          <p:nvPr/>
        </p:nvPicPr>
        <p:blipFill>
          <a:blip r:embed="rId6" cstate="screen"/>
          <a:srcRect/>
          <a:stretch>
            <a:fillRect/>
          </a:stretch>
        </p:blipFill>
        <p:spPr bwMode="auto">
          <a:xfrm>
            <a:off x="7524328" y="4941168"/>
            <a:ext cx="1173918" cy="1152128"/>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pptground.jpg"/>
          <p:cNvPicPr>
            <a:picLocks noChangeAspect="1"/>
          </p:cNvPicPr>
          <p:nvPr/>
        </p:nvPicPr>
        <p:blipFill>
          <a:blip r:embed="rId3" cstate="screen"/>
          <a:srcRect/>
          <a:stretch>
            <a:fillRect/>
          </a:stretch>
        </p:blipFill>
        <p:spPr bwMode="auto">
          <a:xfrm>
            <a:off x="0" y="5854700"/>
            <a:ext cx="9144000" cy="1030288"/>
          </a:xfrm>
          <a:prstGeom prst="rect">
            <a:avLst/>
          </a:prstGeom>
          <a:noFill/>
          <a:ln w="9525">
            <a:noFill/>
            <a:miter lim="800000"/>
            <a:headEnd/>
            <a:tailEnd/>
          </a:ln>
        </p:spPr>
      </p:pic>
      <p:sp>
        <p:nvSpPr>
          <p:cNvPr id="22532" name="Rectangle 4"/>
          <p:cNvSpPr>
            <a:spLocks noChangeArrowheads="1"/>
          </p:cNvSpPr>
          <p:nvPr/>
        </p:nvSpPr>
        <p:spPr bwMode="auto">
          <a:xfrm>
            <a:off x="107726" y="404665"/>
            <a:ext cx="8424714" cy="1080120"/>
          </a:xfrm>
          <a:prstGeom prst="rect">
            <a:avLst/>
          </a:prstGeom>
          <a:noFill/>
          <a:ln w="9525">
            <a:noFill/>
            <a:miter lim="800000"/>
            <a:headEnd/>
            <a:tailEnd/>
          </a:ln>
          <a:effectLst/>
        </p:spPr>
        <p:txBody>
          <a:bodyPr/>
          <a:lstStyle/>
          <a:p>
            <a:pPr marL="342900" indent="-342900">
              <a:spcBef>
                <a:spcPct val="20000"/>
              </a:spcBef>
            </a:pPr>
            <a:r>
              <a:rPr lang="en-GB" dirty="0">
                <a:solidFill>
                  <a:schemeClr val="folHlink"/>
                </a:solidFill>
              </a:rPr>
              <a:t>	</a:t>
            </a:r>
            <a:r>
              <a:rPr lang="en-GB" b="1" dirty="0">
                <a:solidFill>
                  <a:schemeClr val="accent1">
                    <a:lumMod val="50000"/>
                  </a:schemeClr>
                </a:solidFill>
                <a:latin typeface="Comic Sans MS" pitchFamily="66" charset="0"/>
              </a:rPr>
              <a:t>Weavers</a:t>
            </a:r>
          </a:p>
          <a:p>
            <a:pPr marL="342900" indent="-342900">
              <a:spcBef>
                <a:spcPct val="20000"/>
              </a:spcBef>
            </a:pPr>
            <a:r>
              <a:rPr lang="en-GB" dirty="0">
                <a:solidFill>
                  <a:srgbClr val="002060"/>
                </a:solidFill>
                <a:latin typeface="Comic Sans MS" pitchFamily="66" charset="0"/>
              </a:rPr>
              <a:t>	The weavers worked in the “weaving sheds” in the factories. Learning to weave took approximately eight weeks. </a:t>
            </a:r>
            <a:endParaRPr lang="en-GB" u="sng" dirty="0">
              <a:solidFill>
                <a:srgbClr val="002060"/>
              </a:solidFill>
              <a:latin typeface="Comic Sans MS" pitchFamily="66" charset="0"/>
            </a:endParaRPr>
          </a:p>
        </p:txBody>
      </p:sp>
      <p:sp>
        <p:nvSpPr>
          <p:cNvPr id="22533" name="Rectangle 5"/>
          <p:cNvSpPr>
            <a:spLocks noChangeArrowheads="1"/>
          </p:cNvSpPr>
          <p:nvPr/>
        </p:nvSpPr>
        <p:spPr bwMode="auto">
          <a:xfrm>
            <a:off x="467544" y="4797152"/>
            <a:ext cx="5976937" cy="915987"/>
          </a:xfrm>
          <a:prstGeom prst="rect">
            <a:avLst/>
          </a:prstGeom>
          <a:noFill/>
          <a:ln w="9525">
            <a:noFill/>
            <a:miter lim="800000"/>
            <a:headEnd/>
            <a:tailEnd/>
          </a:ln>
          <a:effectLst/>
        </p:spPr>
        <p:txBody>
          <a:bodyPr>
            <a:spAutoFit/>
          </a:bodyPr>
          <a:lstStyle/>
          <a:p>
            <a:r>
              <a:rPr lang="en-GB" b="1" dirty="0" err="1">
                <a:solidFill>
                  <a:srgbClr val="008080"/>
                </a:solidFill>
                <a:latin typeface="Comic Sans MS" pitchFamily="66" charset="0"/>
              </a:rPr>
              <a:t>Tenters</a:t>
            </a:r>
            <a:endParaRPr lang="en-GB" b="1" dirty="0">
              <a:solidFill>
                <a:srgbClr val="008080"/>
              </a:solidFill>
              <a:latin typeface="Comic Sans MS" pitchFamily="66" charset="0"/>
            </a:endParaRPr>
          </a:p>
          <a:p>
            <a:r>
              <a:rPr lang="en-GB" dirty="0">
                <a:solidFill>
                  <a:srgbClr val="002060"/>
                </a:solidFill>
                <a:latin typeface="Comic Sans MS" pitchFamily="66" charset="0"/>
              </a:rPr>
              <a:t> looked after the looms, and lit the gas jets needed to keep the factory warm and damp.</a:t>
            </a:r>
            <a:endParaRPr lang="en-US" dirty="0">
              <a:solidFill>
                <a:srgbClr val="002060"/>
              </a:solidFill>
              <a:latin typeface="Comic Sans MS" pitchFamily="66" charset="0"/>
            </a:endParaRPr>
          </a:p>
        </p:txBody>
      </p:sp>
      <p:sp>
        <p:nvSpPr>
          <p:cNvPr id="22534" name="Rectangle 6"/>
          <p:cNvSpPr>
            <a:spLocks noChangeArrowheads="1"/>
          </p:cNvSpPr>
          <p:nvPr/>
        </p:nvSpPr>
        <p:spPr bwMode="auto">
          <a:xfrm>
            <a:off x="5004048" y="1447616"/>
            <a:ext cx="3599954" cy="1477328"/>
          </a:xfrm>
          <a:prstGeom prst="rect">
            <a:avLst/>
          </a:prstGeom>
          <a:noFill/>
          <a:ln w="9525">
            <a:noFill/>
            <a:miter lim="800000"/>
            <a:headEnd/>
            <a:tailEnd/>
          </a:ln>
          <a:effectLst/>
        </p:spPr>
        <p:txBody>
          <a:bodyPr wrap="square">
            <a:spAutoFit/>
          </a:bodyPr>
          <a:lstStyle/>
          <a:p>
            <a:pPr algn="r"/>
            <a:r>
              <a:rPr lang="en-GB" dirty="0">
                <a:solidFill>
                  <a:srgbClr val="002060"/>
                </a:solidFill>
                <a:latin typeface="Comic Sans MS" pitchFamily="66" charset="0"/>
              </a:rPr>
              <a:t>The environment was so noisy that the weavers communicated by signing. </a:t>
            </a:r>
          </a:p>
          <a:p>
            <a:pPr algn="r"/>
            <a:r>
              <a:rPr lang="en-GB" dirty="0">
                <a:solidFill>
                  <a:srgbClr val="002060"/>
                </a:solidFill>
                <a:latin typeface="Comic Sans MS" pitchFamily="66" charset="0"/>
              </a:rPr>
              <a:t>	</a:t>
            </a:r>
          </a:p>
          <a:p>
            <a:r>
              <a:rPr lang="en-GB" dirty="0"/>
              <a:t>	</a:t>
            </a:r>
          </a:p>
        </p:txBody>
      </p:sp>
      <p:sp>
        <p:nvSpPr>
          <p:cNvPr id="22535" name="Rectangle 7"/>
          <p:cNvSpPr>
            <a:spLocks noChangeArrowheads="1"/>
          </p:cNvSpPr>
          <p:nvPr/>
        </p:nvSpPr>
        <p:spPr bwMode="auto">
          <a:xfrm>
            <a:off x="467518" y="2516703"/>
            <a:ext cx="6120706" cy="1200329"/>
          </a:xfrm>
          <a:prstGeom prst="rect">
            <a:avLst/>
          </a:prstGeom>
          <a:noFill/>
          <a:ln w="9525">
            <a:noFill/>
            <a:miter lim="800000"/>
            <a:headEnd/>
            <a:tailEnd/>
          </a:ln>
          <a:effectLst/>
        </p:spPr>
        <p:txBody>
          <a:bodyPr wrap="square">
            <a:spAutoFit/>
          </a:bodyPr>
          <a:lstStyle/>
          <a:p>
            <a:r>
              <a:rPr lang="en-GB" dirty="0">
                <a:solidFill>
                  <a:srgbClr val="002060"/>
                </a:solidFill>
                <a:latin typeface="Comic Sans MS" pitchFamily="66" charset="0"/>
              </a:rPr>
              <a:t>The “shuttle” was what the weavers used to fire across the loom with the thread. </a:t>
            </a:r>
            <a:r>
              <a:rPr lang="en-GB" dirty="0" smtClean="0">
                <a:solidFill>
                  <a:srgbClr val="002060"/>
                </a:solidFill>
                <a:latin typeface="Comic Sans MS" pitchFamily="66" charset="0"/>
              </a:rPr>
              <a:t>The big danger in the weaver’s sheds was one of the shuttles flying off. </a:t>
            </a:r>
          </a:p>
          <a:p>
            <a:endParaRPr lang="en-GB" dirty="0">
              <a:solidFill>
                <a:srgbClr val="002060"/>
              </a:solidFill>
              <a:latin typeface="Comic Sans MS" pitchFamily="66" charset="0"/>
            </a:endParaRPr>
          </a:p>
        </p:txBody>
      </p:sp>
      <p:sp>
        <p:nvSpPr>
          <p:cNvPr id="22537" name="Rectangle 9"/>
          <p:cNvSpPr>
            <a:spLocks noChangeArrowheads="1"/>
          </p:cNvSpPr>
          <p:nvPr/>
        </p:nvSpPr>
        <p:spPr bwMode="auto">
          <a:xfrm>
            <a:off x="467544" y="3645024"/>
            <a:ext cx="6732588" cy="915987"/>
          </a:xfrm>
          <a:prstGeom prst="rect">
            <a:avLst/>
          </a:prstGeom>
          <a:noFill/>
          <a:ln w="9525">
            <a:noFill/>
            <a:miter lim="800000"/>
            <a:headEnd/>
            <a:tailEnd/>
          </a:ln>
          <a:effectLst/>
        </p:spPr>
        <p:txBody>
          <a:bodyPr>
            <a:spAutoFit/>
          </a:bodyPr>
          <a:lstStyle/>
          <a:p>
            <a:r>
              <a:rPr lang="en-GB" dirty="0">
                <a:solidFill>
                  <a:srgbClr val="002060"/>
                </a:solidFill>
                <a:latin typeface="Comic Sans MS" pitchFamily="66" charset="0"/>
              </a:rPr>
              <a:t>The weavers would have worn a stiff white apron. They took great pride in their work and were paid weekly for the number of pieces they had produced.</a:t>
            </a:r>
            <a:endParaRPr lang="en-US" dirty="0">
              <a:solidFill>
                <a:srgbClr val="002060"/>
              </a:solidFill>
              <a:latin typeface="Comic Sans MS" pitchFamily="66" charset="0"/>
            </a:endParaRPr>
          </a:p>
        </p:txBody>
      </p:sp>
      <p:pic>
        <p:nvPicPr>
          <p:cNvPr id="22538" name="Picture 10" descr="MC900187209[1]"/>
          <p:cNvPicPr>
            <a:picLocks noChangeAspect="1" noChangeArrowheads="1"/>
          </p:cNvPicPr>
          <p:nvPr/>
        </p:nvPicPr>
        <p:blipFill>
          <a:blip r:embed="rId4" cstate="screen"/>
          <a:srcRect/>
          <a:stretch>
            <a:fillRect/>
          </a:stretch>
        </p:blipFill>
        <p:spPr bwMode="auto">
          <a:xfrm>
            <a:off x="3170883" y="1507952"/>
            <a:ext cx="681037" cy="696912"/>
          </a:xfrm>
          <a:prstGeom prst="rect">
            <a:avLst/>
          </a:prstGeom>
          <a:noFill/>
        </p:spPr>
      </p:pic>
      <p:pic>
        <p:nvPicPr>
          <p:cNvPr id="22539" name="Picture 11" descr="MC900187205[1]"/>
          <p:cNvPicPr>
            <a:picLocks noChangeAspect="1" noChangeArrowheads="1"/>
          </p:cNvPicPr>
          <p:nvPr/>
        </p:nvPicPr>
        <p:blipFill>
          <a:blip r:embed="rId5" cstate="screen"/>
          <a:srcRect/>
          <a:stretch>
            <a:fillRect/>
          </a:stretch>
        </p:blipFill>
        <p:spPr bwMode="auto">
          <a:xfrm>
            <a:off x="2339752" y="1411114"/>
            <a:ext cx="452438" cy="793750"/>
          </a:xfrm>
          <a:prstGeom prst="rect">
            <a:avLst/>
          </a:prstGeom>
          <a:noFill/>
        </p:spPr>
      </p:pic>
      <p:pic>
        <p:nvPicPr>
          <p:cNvPr id="22540" name="Picture 12" descr="MC900187207[1]"/>
          <p:cNvPicPr>
            <a:picLocks noChangeAspect="1" noChangeArrowheads="1"/>
          </p:cNvPicPr>
          <p:nvPr/>
        </p:nvPicPr>
        <p:blipFill>
          <a:blip r:embed="rId6" cstate="screen"/>
          <a:srcRect/>
          <a:stretch>
            <a:fillRect/>
          </a:stretch>
        </p:blipFill>
        <p:spPr bwMode="auto">
          <a:xfrm>
            <a:off x="1475656" y="1514302"/>
            <a:ext cx="355600" cy="690562"/>
          </a:xfrm>
          <a:prstGeom prst="rect">
            <a:avLst/>
          </a:prstGeom>
          <a:noFill/>
        </p:spPr>
      </p:pic>
      <p:pic>
        <p:nvPicPr>
          <p:cNvPr id="22542" name="Picture 14" descr="MC900187191[1]"/>
          <p:cNvPicPr>
            <a:picLocks noChangeAspect="1" noChangeArrowheads="1"/>
          </p:cNvPicPr>
          <p:nvPr/>
        </p:nvPicPr>
        <p:blipFill>
          <a:blip r:embed="rId7" cstate="screen"/>
          <a:srcRect/>
          <a:stretch>
            <a:fillRect/>
          </a:stretch>
        </p:blipFill>
        <p:spPr bwMode="auto">
          <a:xfrm>
            <a:off x="3996308" y="1625426"/>
            <a:ext cx="647700" cy="579438"/>
          </a:xfrm>
          <a:prstGeom prst="rect">
            <a:avLst/>
          </a:prstGeom>
          <a:noFill/>
        </p:spPr>
      </p:pic>
      <p:pic>
        <p:nvPicPr>
          <p:cNvPr id="22543" name="Picture 15" descr="MC900187197[1]"/>
          <p:cNvPicPr>
            <a:picLocks noChangeAspect="1" noChangeArrowheads="1"/>
          </p:cNvPicPr>
          <p:nvPr/>
        </p:nvPicPr>
        <p:blipFill>
          <a:blip r:embed="rId8" cstate="screen"/>
          <a:srcRect/>
          <a:stretch>
            <a:fillRect/>
          </a:stretch>
        </p:blipFill>
        <p:spPr bwMode="auto">
          <a:xfrm>
            <a:off x="611560" y="1557164"/>
            <a:ext cx="441325" cy="647700"/>
          </a:xfrm>
          <a:prstGeom prst="rect">
            <a:avLst/>
          </a:prstGeom>
          <a:noFill/>
        </p:spPr>
      </p:pic>
      <p:pic>
        <p:nvPicPr>
          <p:cNvPr id="22544" name="Picture 16" descr="MC900358453[1]"/>
          <p:cNvPicPr>
            <a:picLocks noChangeAspect="1" noChangeArrowheads="1"/>
          </p:cNvPicPr>
          <p:nvPr/>
        </p:nvPicPr>
        <p:blipFill>
          <a:blip r:embed="rId9" cstate="screen"/>
          <a:srcRect/>
          <a:stretch>
            <a:fillRect/>
          </a:stretch>
        </p:blipFill>
        <p:spPr bwMode="auto">
          <a:xfrm>
            <a:off x="6732588" y="2598539"/>
            <a:ext cx="1655762" cy="1406525"/>
          </a:xfrm>
          <a:prstGeom prst="rect">
            <a:avLst/>
          </a:prstGeom>
          <a:noFill/>
        </p:spPr>
      </p:pic>
      <p:pic>
        <p:nvPicPr>
          <p:cNvPr id="22550" name="Picture 22" descr="MC900412626[1]"/>
          <p:cNvPicPr>
            <a:picLocks noChangeAspect="1" noChangeArrowheads="1"/>
          </p:cNvPicPr>
          <p:nvPr/>
        </p:nvPicPr>
        <p:blipFill>
          <a:blip r:embed="rId10" cstate="screen"/>
          <a:srcRect/>
          <a:stretch>
            <a:fillRect/>
          </a:stretch>
        </p:blipFill>
        <p:spPr bwMode="auto">
          <a:xfrm>
            <a:off x="7236296" y="4483893"/>
            <a:ext cx="1138237" cy="1249363"/>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703</Words>
  <Application>Microsoft Office PowerPoint</Application>
  <PresentationFormat>On-screen Show (4:3)</PresentationFormat>
  <Paragraphs>89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Comic Sans MS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LVRP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Linen in the Lagan Valley  From flax to fabric</dc:title>
  <dc:creator>jo</dc:creator>
  <cp:lastModifiedBy>hris Best</cp:lastModifiedBy>
  <cp:revision>19</cp:revision>
  <dcterms:created xsi:type="dcterms:W3CDTF">2011-06-13T11:34:09Z</dcterms:created>
  <dcterms:modified xsi:type="dcterms:W3CDTF">2011-07-07T17:02:17Z</dcterms:modified>
</cp:coreProperties>
</file>